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7"/>
  </p:notesMasterIdLst>
  <p:sldIdLst>
    <p:sldId id="1838" r:id="rId5"/>
    <p:sldId id="272" r:id="rId6"/>
    <p:sldId id="262" r:id="rId7"/>
    <p:sldId id="1773" r:id="rId8"/>
    <p:sldId id="264" r:id="rId9"/>
    <p:sldId id="1830" r:id="rId10"/>
    <p:sldId id="1761" r:id="rId11"/>
    <p:sldId id="1825" r:id="rId12"/>
    <p:sldId id="1764" r:id="rId13"/>
    <p:sldId id="268" r:id="rId14"/>
    <p:sldId id="1831" r:id="rId15"/>
    <p:sldId id="1832" r:id="rId16"/>
    <p:sldId id="1839" r:id="rId17"/>
    <p:sldId id="1833" r:id="rId18"/>
    <p:sldId id="1840" r:id="rId19"/>
    <p:sldId id="1834" r:id="rId20"/>
    <p:sldId id="1835" r:id="rId21"/>
    <p:sldId id="1762" r:id="rId22"/>
    <p:sldId id="1808" r:id="rId23"/>
    <p:sldId id="1763" r:id="rId24"/>
    <p:sldId id="1789" r:id="rId25"/>
    <p:sldId id="1760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ilvia CALLEGARI" initials="SC" lastIdx="19" clrIdx="0">
    <p:extLst>
      <p:ext uri="{19B8F6BF-5375-455C-9EA6-DF929625EA0E}">
        <p15:presenceInfo xmlns:p15="http://schemas.microsoft.com/office/powerpoint/2012/main" userId="S::silvia.callegari@uni.lu::a4e532ac-c7db-4b71-b9da-24acb8dc5a1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9085"/>
    <a:srgbClr val="64ACDD"/>
    <a:srgbClr val="F63C31"/>
    <a:srgbClr val="5A227F"/>
    <a:srgbClr val="EEEEEE"/>
    <a:srgbClr val="F03456"/>
    <a:srgbClr val="57585A"/>
    <a:srgbClr val="009BDA"/>
    <a:srgbClr val="E66258"/>
    <a:srgbClr val="F7746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20" autoAdjust="0"/>
    <p:restoredTop sz="93792" autoAdjust="0"/>
  </p:normalViewPr>
  <p:slideViewPr>
    <p:cSldViewPr snapToGrid="0">
      <p:cViewPr varScale="1">
        <p:scale>
          <a:sx n="62" d="100"/>
          <a:sy n="62" d="100"/>
        </p:scale>
        <p:origin x="852" y="5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10" d="100"/>
        <a:sy n="110" d="100"/>
      </p:scale>
      <p:origin x="0" y="0"/>
    </p:cViewPr>
  </p:sorterViewPr>
  <p:notesViewPr>
    <p:cSldViewPr snapToGrid="0">
      <p:cViewPr varScale="1">
        <p:scale>
          <a:sx n="97" d="100"/>
          <a:sy n="97" d="100"/>
        </p:scale>
        <p:origin x="4328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L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DE523A-38DA-BC4F-9FB4-6A4E10383294}" type="datetimeFigureOut">
              <a:rPr lang="en-LU" smtClean="0"/>
              <a:t>06/02/2022</a:t>
            </a:fld>
            <a:endParaRPr lang="en-L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L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L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L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1F16B0-D656-FD45-9A2B-DCF0C3AB40DD}" type="slidenum">
              <a:rPr lang="en-LU" smtClean="0"/>
              <a:t>‹#›</a:t>
            </a:fld>
            <a:endParaRPr lang="en-LU"/>
          </a:p>
        </p:txBody>
      </p:sp>
    </p:spTree>
    <p:extLst>
      <p:ext uri="{BB962C8B-B14F-4D97-AF65-F5344CB8AC3E}">
        <p14:creationId xmlns:p14="http://schemas.microsoft.com/office/powerpoint/2010/main" val="751583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F16B0-D656-FD45-9A2B-DCF0C3AB40DD}" type="slidenum">
              <a:rPr lang="en-LU" smtClean="0"/>
              <a:t>2</a:t>
            </a:fld>
            <a:endParaRPr lang="en-LU"/>
          </a:p>
        </p:txBody>
      </p:sp>
    </p:spTree>
    <p:extLst>
      <p:ext uri="{BB962C8B-B14F-4D97-AF65-F5344CB8AC3E}">
        <p14:creationId xmlns:p14="http://schemas.microsoft.com/office/powerpoint/2010/main" val="19322447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F16B0-D656-FD45-9A2B-DCF0C3AB40DD}" type="slidenum">
              <a:rPr lang="en-LU" smtClean="0"/>
              <a:t>8</a:t>
            </a:fld>
            <a:endParaRPr lang="en-LU"/>
          </a:p>
        </p:txBody>
      </p:sp>
    </p:spTree>
    <p:extLst>
      <p:ext uri="{BB962C8B-B14F-4D97-AF65-F5344CB8AC3E}">
        <p14:creationId xmlns:p14="http://schemas.microsoft.com/office/powerpoint/2010/main" val="10954854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F16B0-D656-FD45-9A2B-DCF0C3AB40DD}" type="slidenum">
              <a:rPr lang="en-LU" smtClean="0"/>
              <a:t>13</a:t>
            </a:fld>
            <a:endParaRPr lang="en-LU"/>
          </a:p>
        </p:txBody>
      </p:sp>
    </p:spTree>
    <p:extLst>
      <p:ext uri="{BB962C8B-B14F-4D97-AF65-F5344CB8AC3E}">
        <p14:creationId xmlns:p14="http://schemas.microsoft.com/office/powerpoint/2010/main" val="34576014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1F16B0-D656-FD45-9A2B-DCF0C3AB40DD}" type="slidenum">
              <a:rPr lang="en-LU" smtClean="0"/>
              <a:t>15</a:t>
            </a:fld>
            <a:endParaRPr lang="en-LU"/>
          </a:p>
        </p:txBody>
      </p:sp>
    </p:spTree>
    <p:extLst>
      <p:ext uri="{BB962C8B-B14F-4D97-AF65-F5344CB8AC3E}">
        <p14:creationId xmlns:p14="http://schemas.microsoft.com/office/powerpoint/2010/main" val="26258831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19656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F028FB-44E9-4656-A0AB-A09D8FA948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0A0637-A15D-4E44-AA39-3D41D3E0A246}" type="datetimeFigureOut">
              <a:rPr lang="en-US" smtClean="0"/>
              <a:t>6/2/2022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362A16B-8DED-5044-8AAD-4BB3279B961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/>
          <a:stretch/>
        </p:blipFill>
        <p:spPr>
          <a:xfrm flipH="1">
            <a:off x="-1" y="2335882"/>
            <a:ext cx="5481423" cy="4522118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6617CB0-1819-7B47-B5D0-FFE50F6696E0}"/>
              </a:ext>
            </a:extLst>
          </p:cNvPr>
          <p:cNvCxnSpPr>
            <a:cxnSpLocks/>
          </p:cNvCxnSpPr>
          <p:nvPr userDrawn="1"/>
        </p:nvCxnSpPr>
        <p:spPr>
          <a:xfrm flipH="1">
            <a:off x="643236" y="131876"/>
            <a:ext cx="11548765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10B328C-B73B-6840-8B04-DB9E7A568C51}"/>
              </a:ext>
            </a:extLst>
          </p:cNvPr>
          <p:cNvSpPr txBox="1"/>
          <p:nvPr userDrawn="1"/>
        </p:nvSpPr>
        <p:spPr>
          <a:xfrm>
            <a:off x="122978" y="150926"/>
            <a:ext cx="37232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E8B45F66-8A40-B345-AA56-8E056E4B9DD3}" type="slidenum">
              <a:rPr lang="en-US" sz="80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‹#›</a:t>
            </a:fld>
            <a:endParaRPr lang="en-US" sz="8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F4DF365-CAAF-4642-A291-C02792B889DA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31876"/>
            <a:ext cx="438149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6A8B8F41-C16A-D24E-81FA-1A3E2C75A7B4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572400" y="594000"/>
            <a:ext cx="11210628" cy="914400"/>
          </a:xfrm>
        </p:spPr>
        <p:txBody>
          <a:bodyPr>
            <a:noAutofit/>
          </a:bodyPr>
          <a:lstStyle>
            <a:lvl1pPr marL="0" indent="0">
              <a:buNone/>
              <a:defRPr lang="en-GB" sz="3200" b="1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>
              <a:defRPr lang="en-GB" sz="3200" b="1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>
              <a:defRPr lang="en-GB" sz="3200" b="1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>
              <a:defRPr lang="en-GB" sz="3200" b="1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>
              <a:defRPr lang="en-LU" sz="3200" b="1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GB" dirty="0"/>
              <a:t>Title</a:t>
            </a:r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DD660865-2FCC-6F4B-8409-C7C0FB109FB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3600" y="151200"/>
            <a:ext cx="4873665" cy="231111"/>
          </a:xfrm>
        </p:spPr>
        <p:txBody>
          <a:bodyPr/>
          <a:lstStyle>
            <a:lvl1pPr marL="0" indent="0">
              <a:buNone/>
              <a:defRPr lang="en-GB" sz="800" kern="1200" dirty="0" smtClean="0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  <a:ea typeface="+mn-ea"/>
                <a:cs typeface="+mn-cs"/>
              </a:defRPr>
            </a:lvl1pPr>
            <a:lvl2pPr>
              <a:defRPr lang="en-GB" sz="800" kern="1200" dirty="0" smtClean="0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  <a:ea typeface="+mn-ea"/>
                <a:cs typeface="+mn-cs"/>
              </a:defRPr>
            </a:lvl2pPr>
            <a:lvl3pPr>
              <a:defRPr lang="en-GB" sz="800" kern="1200" dirty="0" smtClean="0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  <a:ea typeface="+mn-ea"/>
                <a:cs typeface="+mn-cs"/>
              </a:defRPr>
            </a:lvl3pPr>
            <a:lvl4pPr>
              <a:defRPr lang="en-GB" sz="800" kern="1200" dirty="0" smtClean="0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  <a:ea typeface="+mn-ea"/>
                <a:cs typeface="+mn-cs"/>
              </a:defRPr>
            </a:lvl4pPr>
            <a:lvl5pPr>
              <a:defRPr lang="en-GB" sz="800" kern="1200" dirty="0" smtClean="0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Section title</a:t>
            </a:r>
            <a:endParaRPr lang="en-LU" dirty="0"/>
          </a:p>
        </p:txBody>
      </p:sp>
    </p:spTree>
    <p:extLst>
      <p:ext uri="{BB962C8B-B14F-4D97-AF65-F5344CB8AC3E}">
        <p14:creationId xmlns:p14="http://schemas.microsoft.com/office/powerpoint/2010/main" val="35543146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6617CB0-1819-7B47-B5D0-FFE50F6696E0}"/>
              </a:ext>
            </a:extLst>
          </p:cNvPr>
          <p:cNvCxnSpPr>
            <a:cxnSpLocks/>
          </p:cNvCxnSpPr>
          <p:nvPr userDrawn="1"/>
        </p:nvCxnSpPr>
        <p:spPr>
          <a:xfrm flipH="1">
            <a:off x="643236" y="131876"/>
            <a:ext cx="11548765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10B328C-B73B-6840-8B04-DB9E7A568C51}"/>
              </a:ext>
            </a:extLst>
          </p:cNvPr>
          <p:cNvSpPr txBox="1"/>
          <p:nvPr userDrawn="1"/>
        </p:nvSpPr>
        <p:spPr>
          <a:xfrm>
            <a:off x="122978" y="150926"/>
            <a:ext cx="37232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E8B45F66-8A40-B345-AA56-8E056E4B9DD3}" type="slidenum">
              <a:rPr lang="en-US" sz="80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‹#›</a:t>
            </a:fld>
            <a:endParaRPr lang="en-US" sz="8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F4DF365-CAAF-4642-A291-C02792B889DA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31876"/>
            <a:ext cx="438149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0E54AE-EDCD-D94A-B8D8-E95DA3B6AF4D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572400" y="594000"/>
            <a:ext cx="11210628" cy="914400"/>
          </a:xfrm>
        </p:spPr>
        <p:txBody>
          <a:bodyPr>
            <a:noAutofit/>
          </a:bodyPr>
          <a:lstStyle>
            <a:lvl1pPr marL="0" indent="0">
              <a:buNone/>
              <a:defRPr lang="en-GB" sz="3200" b="1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>
              <a:defRPr lang="en-GB" sz="3200" b="1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>
              <a:defRPr lang="en-GB" sz="3200" b="1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>
              <a:defRPr lang="en-GB" sz="3200" b="1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>
              <a:defRPr lang="en-LU" sz="3200" b="1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GB" dirty="0"/>
              <a:t>Title</a:t>
            </a:r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8CBD7FA-FF9C-EE4F-B39A-A74D96C0FAF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3600" y="151200"/>
            <a:ext cx="4873665" cy="231111"/>
          </a:xfrm>
        </p:spPr>
        <p:txBody>
          <a:bodyPr/>
          <a:lstStyle>
            <a:lvl1pPr marL="0" indent="0">
              <a:buNone/>
              <a:defRPr lang="en-GB" sz="800" kern="1200" dirty="0" smtClean="0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  <a:ea typeface="+mn-ea"/>
                <a:cs typeface="+mn-cs"/>
              </a:defRPr>
            </a:lvl1pPr>
            <a:lvl2pPr>
              <a:defRPr lang="en-GB" sz="800" kern="1200" dirty="0" smtClean="0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  <a:ea typeface="+mn-ea"/>
                <a:cs typeface="+mn-cs"/>
              </a:defRPr>
            </a:lvl2pPr>
            <a:lvl3pPr>
              <a:defRPr lang="en-GB" sz="800" kern="1200" dirty="0" smtClean="0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  <a:ea typeface="+mn-ea"/>
                <a:cs typeface="+mn-cs"/>
              </a:defRPr>
            </a:lvl3pPr>
            <a:lvl4pPr>
              <a:defRPr lang="en-GB" sz="800" kern="1200" dirty="0" smtClean="0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  <a:ea typeface="+mn-ea"/>
                <a:cs typeface="+mn-cs"/>
              </a:defRPr>
            </a:lvl4pPr>
            <a:lvl5pPr>
              <a:defRPr lang="en-GB" sz="800" kern="1200" dirty="0" smtClean="0">
                <a:solidFill>
                  <a:schemeClr val="bg1">
                    <a:lumMod val="50000"/>
                  </a:schemeClr>
                </a:solidFill>
                <a:latin typeface="Arial Black" panose="020B0A04020102020204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Section title</a:t>
            </a:r>
            <a:endParaRPr lang="en-LU" dirty="0"/>
          </a:p>
        </p:txBody>
      </p:sp>
    </p:spTree>
    <p:extLst>
      <p:ext uri="{BB962C8B-B14F-4D97-AF65-F5344CB8AC3E}">
        <p14:creationId xmlns:p14="http://schemas.microsoft.com/office/powerpoint/2010/main" val="8352101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F028FB-44E9-4656-A0AB-A09D8FA948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0A0637-A15D-4E44-AA39-3D41D3E0A246}" type="datetimeFigureOut">
              <a:rPr lang="en-US" smtClean="0"/>
              <a:t>6/2/2022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362A16B-8DED-5044-8AAD-4BB3279B961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/>
          <a:stretch/>
        </p:blipFill>
        <p:spPr>
          <a:xfrm flipH="1">
            <a:off x="-1" y="2335882"/>
            <a:ext cx="5481423" cy="4522118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6617CB0-1819-7B47-B5D0-FFE50F6696E0}"/>
              </a:ext>
            </a:extLst>
          </p:cNvPr>
          <p:cNvCxnSpPr>
            <a:cxnSpLocks/>
          </p:cNvCxnSpPr>
          <p:nvPr userDrawn="1"/>
        </p:nvCxnSpPr>
        <p:spPr>
          <a:xfrm flipH="1">
            <a:off x="643236" y="131876"/>
            <a:ext cx="1154876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10B328C-B73B-6840-8B04-DB9E7A568C51}"/>
              </a:ext>
            </a:extLst>
          </p:cNvPr>
          <p:cNvSpPr txBox="1"/>
          <p:nvPr userDrawn="1"/>
        </p:nvSpPr>
        <p:spPr>
          <a:xfrm>
            <a:off x="122978" y="150926"/>
            <a:ext cx="37232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E8B45F66-8A40-B345-AA56-8E056E4B9DD3}" type="slidenum">
              <a:rPr lang="en-US" sz="800" smtClean="0">
                <a:latin typeface="Arial" panose="020B0604020202020204" pitchFamily="34" charset="0"/>
              </a:rPr>
              <a:t>‹#›</a:t>
            </a:fld>
            <a:endParaRPr lang="en-US" sz="800" dirty="0">
              <a:latin typeface="Arial" panose="020B0604020202020204" pitchFamily="34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F4DF365-CAAF-4642-A291-C02792B889DA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131876"/>
            <a:ext cx="43814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89173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E7E959-24F8-8143-AEBA-E4BCFBA22A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L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397195-1749-8E4F-BE99-067B59827F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L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2C894C-2B5A-6D48-83A9-7329F4A782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2FBDA7-D019-9C43-AAF6-0704D392B0AA}" type="datetimeFigureOut">
              <a:rPr lang="en-LU" smtClean="0"/>
              <a:t>06/02/2022</a:t>
            </a:fld>
            <a:endParaRPr lang="en-L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2C647D-E522-CC47-9031-DDFC5404F8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4E2B86-E171-354D-9C84-117936D068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C77A6C-BB16-224D-8CBB-494642C34A71}" type="slidenum">
              <a:rPr lang="en-LU" smtClean="0"/>
              <a:t>‹#›</a:t>
            </a:fld>
            <a:endParaRPr lang="en-LU"/>
          </a:p>
        </p:txBody>
      </p:sp>
    </p:spTree>
    <p:extLst>
      <p:ext uri="{BB962C8B-B14F-4D97-AF65-F5344CB8AC3E}">
        <p14:creationId xmlns:p14="http://schemas.microsoft.com/office/powerpoint/2010/main" val="16434210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-1" y="2335882"/>
            <a:ext cx="5481369" cy="4522119"/>
          </a:xfrm>
          <a:prstGeom prst="rect">
            <a:avLst/>
          </a:prstGeom>
          <a:ln w="12700">
            <a:miter lim="400000"/>
          </a:ln>
        </p:spPr>
      </p:pic>
      <p:sp>
        <p:nvSpPr>
          <p:cNvPr id="21" name="Straight Connector 7"/>
          <p:cNvSpPr/>
          <p:nvPr/>
        </p:nvSpPr>
        <p:spPr>
          <a:xfrm flipH="1" flipV="1">
            <a:off x="643235" y="131875"/>
            <a:ext cx="11548766" cy="1"/>
          </a:xfrm>
          <a:prstGeom prst="line">
            <a:avLst/>
          </a:prstGeom>
          <a:ln w="6350">
            <a:solidFill>
              <a:srgbClr val="808080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78149" y="150925"/>
            <a:ext cx="217151" cy="202418"/>
          </a:xfrm>
          <a:prstGeom prst="rect">
            <a:avLst/>
          </a:prstGeom>
        </p:spPr>
        <p:txBody>
          <a:bodyPr anchor="t"/>
          <a:lstStyle>
            <a:lvl1pPr>
              <a:defRPr sz="800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23" name="Straight Connector 10"/>
          <p:cNvSpPr/>
          <p:nvPr/>
        </p:nvSpPr>
        <p:spPr>
          <a:xfrm flipH="1" flipV="1">
            <a:off x="1" y="131875"/>
            <a:ext cx="438149" cy="1"/>
          </a:xfrm>
          <a:prstGeom prst="line">
            <a:avLst/>
          </a:prstGeom>
          <a:ln w="6350">
            <a:solidFill>
              <a:srgbClr val="808080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4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572399" y="593999"/>
            <a:ext cx="11210630" cy="914401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3200" b="1">
                <a:latin typeface="Arial"/>
                <a:ea typeface="Arial"/>
                <a:cs typeface="Arial"/>
                <a:sym typeface="Arial"/>
              </a:defRPr>
            </a:lvl1pPr>
            <a:lvl2pPr marL="685800" indent="-228600">
              <a:buFontTx/>
              <a:defRPr sz="3200" b="1">
                <a:latin typeface="Arial"/>
                <a:ea typeface="Arial"/>
                <a:cs typeface="Arial"/>
                <a:sym typeface="Arial"/>
              </a:defRPr>
            </a:lvl2pPr>
            <a:lvl3pPr marL="1143000" indent="-228600">
              <a:buFontTx/>
              <a:defRPr sz="3200" b="1">
                <a:latin typeface="Arial"/>
                <a:ea typeface="Arial"/>
                <a:cs typeface="Arial"/>
                <a:sym typeface="Arial"/>
              </a:defRPr>
            </a:lvl3pPr>
            <a:lvl4pPr marL="1600200" indent="-228600">
              <a:buFontTx/>
              <a:defRPr sz="3200" b="1">
                <a:latin typeface="Arial"/>
                <a:ea typeface="Arial"/>
                <a:cs typeface="Arial"/>
                <a:sym typeface="Arial"/>
              </a:defRPr>
            </a:lvl4pPr>
            <a:lvl5pPr marL="2057400" indent="-228600">
              <a:buFontTx/>
              <a:defRPr sz="3200" b="1"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rPr dirty="0"/>
              <a:t>Title</a:t>
            </a:r>
          </a:p>
          <a:p>
            <a:pPr lvl="1"/>
            <a:endParaRPr dirty="0"/>
          </a:p>
          <a:p>
            <a:pPr lvl="2"/>
            <a:endParaRPr dirty="0"/>
          </a:p>
          <a:p>
            <a:pPr lvl="3"/>
            <a:endParaRPr dirty="0"/>
          </a:p>
          <a:p>
            <a:pPr lvl="4"/>
            <a:endParaRPr dirty="0"/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21" hasCustomPrompt="1"/>
          </p:nvPr>
        </p:nvSpPr>
        <p:spPr>
          <a:xfrm>
            <a:off x="543600" y="151200"/>
            <a:ext cx="4873665" cy="231110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800">
                <a:solidFill>
                  <a:srgbClr val="808080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</a:lstStyle>
          <a:p>
            <a:r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829083745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AF3B06C-6316-4316-B1A9-68A38337FE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B95A23-D002-440A-A893-A244FA4598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10520C-0F97-48F0-A8B0-2B7A2947A0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0A0637-A15D-4E44-AA39-3D41D3E0A246}" type="datetimeFigureOut">
              <a:rPr lang="en-US" smtClean="0"/>
              <a:t>6/2/2022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87F6AC-EE76-494F-8F3F-49218C416E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9F23ED-A2D1-4E56-A333-4FFF3B917E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0A6BC4-1A91-4A60-BD38-D5E842565090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4D387A7F-E33F-4E5D-A1A1-79653D67964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1829" b="-16050"/>
          <a:stretch/>
        </p:blipFill>
        <p:spPr>
          <a:xfrm>
            <a:off x="10183364" y="6240462"/>
            <a:ext cx="1059691" cy="681037"/>
          </a:xfrm>
          <a:prstGeom prst="rect">
            <a:avLst/>
          </a:prstGeom>
        </p:spPr>
      </p:pic>
      <p:pic>
        <p:nvPicPr>
          <p:cNvPr id="8194" name="Picture 2" descr="Mads Logo | Name Logo Generator - Smoothie, Summer, Birthday, Kiddo, Colors  Style">
            <a:extLst>
              <a:ext uri="{FF2B5EF4-FFF2-40B4-BE49-F238E27FC236}">
                <a16:creationId xmlns:a16="http://schemas.microsoft.com/office/drawing/2014/main" id="{939BB980-4DA1-4BE8-9ED4-DF89A3A38F9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3800" y="6170045"/>
            <a:ext cx="774620" cy="737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98942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61" r:id="rId4"/>
    <p:sldLayoutId id="2147483662" r:id="rId5"/>
    <p:sldLayoutId id="2147483663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7.png"/><Relationship Id="rId7" Type="http://schemas.openxmlformats.org/officeDocument/2006/relationships/image" Target="../media/image23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28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0" name="Picture 12" descr="5 Reasons Why Black Is The New White | Phil Presents">
            <a:extLst>
              <a:ext uri="{FF2B5EF4-FFF2-40B4-BE49-F238E27FC236}">
                <a16:creationId xmlns:a16="http://schemas.microsoft.com/office/drawing/2014/main" id="{C0664CD5-45F6-365C-2E4B-0FCDB53ECF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705"/>
          <a:stretch/>
        </p:blipFill>
        <p:spPr bwMode="auto">
          <a:xfrm>
            <a:off x="-1" y="-51371"/>
            <a:ext cx="12191999" cy="3684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Woman looking at a phone  emanating a large TikTok logo">
            <a:extLst>
              <a:ext uri="{FF2B5EF4-FFF2-40B4-BE49-F238E27FC236}">
                <a16:creationId xmlns:a16="http://schemas.microsoft.com/office/drawing/2014/main" id="{205CCB12-47DC-C4C1-8760-296B7D92C0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0436" y="3633206"/>
            <a:ext cx="6581561" cy="3224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7557B76-ED2E-3415-1051-323DBFCFBC0A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-3" y="277402"/>
            <a:ext cx="12192000" cy="2511726"/>
          </a:xfrm>
          <a:noFill/>
        </p:spPr>
        <p:txBody>
          <a:bodyPr/>
          <a:lstStyle/>
          <a:p>
            <a:endParaRPr lang="en-US" altLang="zh-CN" sz="4000" b="1" i="0" dirty="0">
              <a:solidFill>
                <a:srgbClr val="FF0000"/>
              </a:solidFill>
              <a:effectLst/>
              <a:latin typeface="Arial Unicode MS"/>
            </a:endParaRPr>
          </a:p>
          <a:p>
            <a:r>
              <a:rPr lang="en-US" altLang="zh-CN" sz="4000" dirty="0">
                <a:solidFill>
                  <a:srgbClr val="FF0000"/>
                </a:solidFill>
                <a:latin typeface="Arial Unicode MS"/>
              </a:rPr>
              <a:t>        </a:t>
            </a:r>
          </a:p>
          <a:p>
            <a:r>
              <a:rPr lang="en-US" altLang="zh-CN" sz="4000" b="1" i="0" dirty="0">
                <a:solidFill>
                  <a:srgbClr val="FF0000"/>
                </a:solidFill>
                <a:effectLst/>
                <a:latin typeface="Arial Unicode MS"/>
              </a:rPr>
              <a:t>           </a:t>
            </a:r>
            <a:r>
              <a:rPr lang="en-US" altLang="zh-CN" sz="4000" b="1" i="0" dirty="0">
                <a:solidFill>
                  <a:schemeClr val="bg1"/>
                </a:solidFill>
                <a:effectLst/>
                <a:latin typeface="Arial Unicode MS"/>
              </a:rPr>
              <a:t>Why you can’t stop watching TikTok</a:t>
            </a:r>
            <a:r>
              <a:rPr lang="zh-CN" altLang="en-US" sz="4000" b="1" i="0" dirty="0">
                <a:solidFill>
                  <a:schemeClr val="bg1"/>
                </a:solidFill>
                <a:effectLst/>
                <a:latin typeface="Arial Unicode MS"/>
              </a:rPr>
              <a:t>？</a:t>
            </a:r>
            <a:endParaRPr lang="en-US" altLang="zh-CN" sz="4000" b="1" i="0" dirty="0">
              <a:solidFill>
                <a:schemeClr val="bg1"/>
              </a:solidFill>
              <a:effectLst/>
              <a:latin typeface="Arial Unicode MS"/>
            </a:endParaRPr>
          </a:p>
          <a:p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97183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TextBox 9"/>
          <p:cNvSpPr txBox="1">
            <a:spLocks noGrp="1"/>
          </p:cNvSpPr>
          <p:nvPr>
            <p:ph type="sldNum" sz="quarter" idx="2"/>
          </p:nvPr>
        </p:nvSpPr>
        <p:spPr>
          <a:xfrm>
            <a:off x="278149" y="150926"/>
            <a:ext cx="217152" cy="202417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10</a:t>
            </a:fld>
            <a:endParaRPr/>
          </a:p>
        </p:txBody>
      </p:sp>
      <p:sp>
        <p:nvSpPr>
          <p:cNvPr id="143" name="Straight Connector 46"/>
          <p:cNvSpPr/>
          <p:nvPr/>
        </p:nvSpPr>
        <p:spPr>
          <a:xfrm flipH="1" flipV="1">
            <a:off x="-1" y="1098643"/>
            <a:ext cx="8837454" cy="1"/>
          </a:xfrm>
          <a:prstGeom prst="line">
            <a:avLst/>
          </a:prstGeom>
          <a:ln w="6350">
            <a:solidFill>
              <a:srgbClr val="A32D58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44" name="TextBox 1"/>
          <p:cNvSpPr txBox="1"/>
          <p:nvPr/>
        </p:nvSpPr>
        <p:spPr>
          <a:xfrm>
            <a:off x="234904" y="381772"/>
            <a:ext cx="7337150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3200" b="1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dirty="0"/>
              <a:t> </a:t>
            </a:r>
            <a:r>
              <a:rPr lang="en-US" dirty="0"/>
              <a:t>Content-based (matching by genre)</a:t>
            </a:r>
            <a:endParaRPr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331DB10-8672-6010-BA2D-C0C067CE7F60}"/>
              </a:ext>
            </a:extLst>
          </p:cNvPr>
          <p:cNvGrpSpPr/>
          <p:nvPr/>
        </p:nvGrpSpPr>
        <p:grpSpPr>
          <a:xfrm>
            <a:off x="925048" y="1337005"/>
            <a:ext cx="3781213" cy="5139223"/>
            <a:chOff x="945596" y="1514211"/>
            <a:chExt cx="3781213" cy="5139223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026F34E9-6087-3296-AF43-8C46D1525512}"/>
                </a:ext>
              </a:extLst>
            </p:cNvPr>
            <p:cNvSpPr/>
            <p:nvPr/>
          </p:nvSpPr>
          <p:spPr>
            <a:xfrm>
              <a:off x="945596" y="2692922"/>
              <a:ext cx="3318553" cy="106851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726FA9B-3400-9ADF-04A5-F1A39613B97A}"/>
                </a:ext>
              </a:extLst>
            </p:cNvPr>
            <p:cNvSpPr txBox="1"/>
            <p:nvPr/>
          </p:nvSpPr>
          <p:spPr>
            <a:xfrm>
              <a:off x="945596" y="2842457"/>
              <a:ext cx="3318553" cy="76944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200" dirty="0">
                  <a:solidFill>
                    <a:schemeClr val="bg1"/>
                  </a:solidFill>
                  <a:latin typeface="Arial Unicode MS"/>
                </a:rPr>
                <a:t>Ranking of movie ratings in different genre</a:t>
              </a:r>
              <a:endParaRPr lang="zh-CN" altLang="en-US" sz="2200" dirty="0">
                <a:solidFill>
                  <a:schemeClr val="bg1"/>
                </a:solidFill>
                <a:latin typeface="Arial Unicode MS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A92A5535-D12F-AA3E-B311-B37710773A30}"/>
                </a:ext>
              </a:extLst>
            </p:cNvPr>
            <p:cNvSpPr/>
            <p:nvPr/>
          </p:nvSpPr>
          <p:spPr>
            <a:xfrm>
              <a:off x="945596" y="4136204"/>
              <a:ext cx="3318553" cy="106851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161594B-0B79-5B7F-647B-FDAC80BEB4A3}"/>
                </a:ext>
              </a:extLst>
            </p:cNvPr>
            <p:cNvSpPr txBox="1"/>
            <p:nvPr/>
          </p:nvSpPr>
          <p:spPr>
            <a:xfrm>
              <a:off x="1222998" y="4310092"/>
              <a:ext cx="3318553" cy="76944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200" dirty="0">
                  <a:solidFill>
                    <a:schemeClr val="bg1"/>
                  </a:solidFill>
                  <a:latin typeface="Arial Unicode MS"/>
                </a:rPr>
                <a:t>User - Movie Type Preference Matrix</a:t>
              </a:r>
              <a:endParaRPr lang="zh-CN" altLang="en-US" sz="2200" dirty="0">
                <a:solidFill>
                  <a:schemeClr val="bg1"/>
                </a:solidFill>
                <a:latin typeface="Arial Unicode MS"/>
              </a:endParaRPr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D2AAE014-AB3C-859E-6649-ACED9A3ECFE8}"/>
                </a:ext>
              </a:extLst>
            </p:cNvPr>
            <p:cNvSpPr/>
            <p:nvPr/>
          </p:nvSpPr>
          <p:spPr>
            <a:xfrm>
              <a:off x="945596" y="5584922"/>
              <a:ext cx="3318553" cy="106851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EE1D04E-6972-3707-AEBB-830779FA13C9}"/>
                </a:ext>
              </a:extLst>
            </p:cNvPr>
            <p:cNvSpPr txBox="1"/>
            <p:nvPr/>
          </p:nvSpPr>
          <p:spPr>
            <a:xfrm>
              <a:off x="945596" y="5734457"/>
              <a:ext cx="3318553" cy="76944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200" dirty="0">
                  <a:solidFill>
                    <a:schemeClr val="bg1"/>
                  </a:solidFill>
                  <a:latin typeface="Arial Unicode MS"/>
                </a:rPr>
                <a:t>Recommend high-rating movies of favorite genre</a:t>
              </a:r>
              <a:endParaRPr lang="zh-CN" altLang="en-US" sz="2200" dirty="0">
                <a:solidFill>
                  <a:schemeClr val="bg1"/>
                </a:solidFill>
                <a:latin typeface="Arial Unicode MS"/>
              </a:endParaRPr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798AFF7D-6E54-07AE-FD5C-5975637ED987}"/>
                </a:ext>
              </a:extLst>
            </p:cNvPr>
            <p:cNvSpPr/>
            <p:nvPr/>
          </p:nvSpPr>
          <p:spPr>
            <a:xfrm>
              <a:off x="956031" y="1514211"/>
              <a:ext cx="3318553" cy="76943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E0D6E8C-D9AC-6581-8899-C1296ECFF0E1}"/>
                </a:ext>
              </a:extLst>
            </p:cNvPr>
            <p:cNvSpPr txBox="1"/>
            <p:nvPr/>
          </p:nvSpPr>
          <p:spPr>
            <a:xfrm>
              <a:off x="1408256" y="1698123"/>
              <a:ext cx="3318553" cy="430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200" dirty="0">
                  <a:solidFill>
                    <a:schemeClr val="bg1"/>
                  </a:solidFill>
                  <a:latin typeface="Arial Unicode MS"/>
                </a:rPr>
                <a:t>Data-processing</a:t>
              </a:r>
              <a:endParaRPr lang="zh-CN" altLang="en-US" sz="2200" dirty="0">
                <a:solidFill>
                  <a:schemeClr val="bg1"/>
                </a:solidFill>
                <a:latin typeface="Arial Unicode MS"/>
              </a:endParaRPr>
            </a:p>
          </p:txBody>
        </p:sp>
        <p:sp>
          <p:nvSpPr>
            <p:cNvPr id="12" name="Arrow: Down 11">
              <a:extLst>
                <a:ext uri="{FF2B5EF4-FFF2-40B4-BE49-F238E27FC236}">
                  <a16:creationId xmlns:a16="http://schemas.microsoft.com/office/drawing/2014/main" id="{27B156C0-ADC8-D3C6-0ADB-6C36586721BC}"/>
                </a:ext>
              </a:extLst>
            </p:cNvPr>
            <p:cNvSpPr/>
            <p:nvPr/>
          </p:nvSpPr>
          <p:spPr>
            <a:xfrm>
              <a:off x="2265824" y="2302791"/>
              <a:ext cx="616449" cy="367078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Arrow: Down 24">
              <a:extLst>
                <a:ext uri="{FF2B5EF4-FFF2-40B4-BE49-F238E27FC236}">
                  <a16:creationId xmlns:a16="http://schemas.microsoft.com/office/drawing/2014/main" id="{4D63BA64-2608-8069-F5E5-D8F614938401}"/>
                </a:ext>
              </a:extLst>
            </p:cNvPr>
            <p:cNvSpPr/>
            <p:nvPr/>
          </p:nvSpPr>
          <p:spPr>
            <a:xfrm>
              <a:off x="2265824" y="3785786"/>
              <a:ext cx="616449" cy="367078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Arrow: Down 25">
              <a:extLst>
                <a:ext uri="{FF2B5EF4-FFF2-40B4-BE49-F238E27FC236}">
                  <a16:creationId xmlns:a16="http://schemas.microsoft.com/office/drawing/2014/main" id="{292A777F-7B2D-7F78-CE49-F6C0A37B8E3C}"/>
                </a:ext>
              </a:extLst>
            </p:cNvPr>
            <p:cNvSpPr/>
            <p:nvPr/>
          </p:nvSpPr>
          <p:spPr>
            <a:xfrm>
              <a:off x="2296647" y="5235385"/>
              <a:ext cx="616449" cy="367078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7F33708C-35D7-A7DB-CB07-84B1D6CF86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8726" y="2390574"/>
            <a:ext cx="7667602" cy="172521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AE40422-C7E7-35FC-A2EF-130E291636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5646" y="252134"/>
            <a:ext cx="4517416" cy="2030476"/>
          </a:xfrm>
          <a:prstGeom prst="rect">
            <a:avLst/>
          </a:prstGeom>
        </p:spPr>
      </p:pic>
      <p:graphicFrame>
        <p:nvGraphicFramePr>
          <p:cNvPr id="24" name="表格 5">
            <a:extLst>
              <a:ext uri="{FF2B5EF4-FFF2-40B4-BE49-F238E27FC236}">
                <a16:creationId xmlns:a16="http://schemas.microsoft.com/office/drawing/2014/main" id="{C50D3B18-5B9A-7BAA-6E88-F171DA812B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264129"/>
              </p:ext>
            </p:extLst>
          </p:nvPr>
        </p:nvGraphicFramePr>
        <p:xfrm>
          <a:off x="4952144" y="4204188"/>
          <a:ext cx="7080918" cy="2331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0153">
                  <a:extLst>
                    <a:ext uri="{9D8B030D-6E8A-4147-A177-3AD203B41FA5}">
                      <a16:colId xmlns:a16="http://schemas.microsoft.com/office/drawing/2014/main" val="3722592792"/>
                    </a:ext>
                  </a:extLst>
                </a:gridCol>
                <a:gridCol w="1180153">
                  <a:extLst>
                    <a:ext uri="{9D8B030D-6E8A-4147-A177-3AD203B41FA5}">
                      <a16:colId xmlns:a16="http://schemas.microsoft.com/office/drawing/2014/main" val="3109225800"/>
                    </a:ext>
                  </a:extLst>
                </a:gridCol>
                <a:gridCol w="1180153">
                  <a:extLst>
                    <a:ext uri="{9D8B030D-6E8A-4147-A177-3AD203B41FA5}">
                      <a16:colId xmlns:a16="http://schemas.microsoft.com/office/drawing/2014/main" val="3357444339"/>
                    </a:ext>
                  </a:extLst>
                </a:gridCol>
                <a:gridCol w="1180153">
                  <a:extLst>
                    <a:ext uri="{9D8B030D-6E8A-4147-A177-3AD203B41FA5}">
                      <a16:colId xmlns:a16="http://schemas.microsoft.com/office/drawing/2014/main" val="1590938809"/>
                    </a:ext>
                  </a:extLst>
                </a:gridCol>
                <a:gridCol w="1180153">
                  <a:extLst>
                    <a:ext uri="{9D8B030D-6E8A-4147-A177-3AD203B41FA5}">
                      <a16:colId xmlns:a16="http://schemas.microsoft.com/office/drawing/2014/main" val="3935214911"/>
                    </a:ext>
                  </a:extLst>
                </a:gridCol>
                <a:gridCol w="1180153">
                  <a:extLst>
                    <a:ext uri="{9D8B030D-6E8A-4147-A177-3AD203B41FA5}">
                      <a16:colId xmlns:a16="http://schemas.microsoft.com/office/drawing/2014/main" val="1759079632"/>
                    </a:ext>
                  </a:extLst>
                </a:gridCol>
              </a:tblGrid>
              <a:tr h="25140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effectLst/>
                        </a:rPr>
                        <a:t>Action</a:t>
                      </a:r>
                      <a:endParaRPr lang="zh-CN" altLang="en-US" b="1" dirty="0">
                        <a:effectLst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effectLst/>
                        </a:rPr>
                        <a:t>Drama</a:t>
                      </a:r>
                      <a:endParaRPr lang="zh-CN" altLang="en-US" b="1" dirty="0">
                        <a:effectLst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effectLst/>
                        </a:rPr>
                        <a:t>War</a:t>
                      </a:r>
                      <a:endParaRPr lang="zh-CN" altLang="en-US" b="1" dirty="0">
                        <a:effectLst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effectLst/>
                        </a:rPr>
                        <a:t>Fantasy</a:t>
                      </a:r>
                      <a:endParaRPr lang="zh-CN" altLang="en-US" b="1" dirty="0">
                        <a:effectLst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effectLst/>
                        </a:rPr>
                        <a:t>Romance</a:t>
                      </a:r>
                      <a:endParaRPr lang="zh-CN" altLang="en-US" b="1" dirty="0">
                        <a:effectLst/>
                      </a:endParaRP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2485483036"/>
                  </a:ext>
                </a:extLst>
              </a:tr>
              <a:tr h="25140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effectLst/>
                        </a:rPr>
                        <a:t>Mike</a:t>
                      </a:r>
                      <a:endParaRPr lang="zh-CN" altLang="en-US" dirty="0">
                        <a:effectLst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effectLst/>
                        </a:rPr>
                        <a:t>15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effectLst/>
                        </a:rPr>
                        <a:t>23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effectLst/>
                        </a:rPr>
                        <a:t>14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effectLst/>
                        </a:rPr>
                        <a:t>4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effectLst/>
                        </a:rPr>
                        <a:t>3</a:t>
                      </a: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1959685653"/>
                  </a:ext>
                </a:extLst>
              </a:tr>
              <a:tr h="25140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effectLst/>
                        </a:rPr>
                        <a:t>Carol</a:t>
                      </a:r>
                      <a:endParaRPr lang="zh-CN" altLang="en-US" dirty="0">
                        <a:effectLst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effectLst/>
                        </a:rPr>
                        <a:t>3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effectLst/>
                        </a:rPr>
                        <a:t>11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effectLst/>
                        </a:rPr>
                        <a:t>3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effectLst/>
                        </a:rPr>
                        <a:t>13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effectLst/>
                        </a:rPr>
                        <a:t>3</a:t>
                      </a: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1725962774"/>
                  </a:ext>
                </a:extLst>
              </a:tr>
              <a:tr h="25140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effectLst/>
                        </a:rPr>
                        <a:t>Max</a:t>
                      </a:r>
                      <a:endParaRPr lang="zh-CN" altLang="en-US" dirty="0">
                        <a:effectLst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effectLst/>
                        </a:rPr>
                        <a:t>14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effectLst/>
                        </a:rPr>
                        <a:t>3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effectLst/>
                        </a:rPr>
                        <a:t>14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effectLst/>
                        </a:rPr>
                        <a:t>3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effectLst/>
                        </a:rPr>
                        <a:t>15</a:t>
                      </a: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1614820274"/>
                  </a:ext>
                </a:extLst>
              </a:tr>
              <a:tr h="25140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effectLst/>
                        </a:rPr>
                        <a:t>Mary</a:t>
                      </a:r>
                      <a:endParaRPr lang="zh-CN" altLang="en-US" dirty="0">
                        <a:effectLst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effectLst/>
                        </a:rPr>
                        <a:t>3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effectLst/>
                        </a:rPr>
                        <a:t>13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effectLst/>
                        </a:rPr>
                        <a:t>11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effectLst/>
                        </a:rPr>
                        <a:t>5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effectLst/>
                        </a:rPr>
                        <a:t>4</a:t>
                      </a: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3250338572"/>
                  </a:ext>
                </a:extLst>
              </a:tr>
              <a:tr h="25140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effectLst/>
                        </a:rPr>
                        <a:t>Jack</a:t>
                      </a:r>
                      <a:endParaRPr lang="zh-CN" altLang="en-US" dirty="0">
                        <a:effectLst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effectLst/>
                        </a:rPr>
                        <a:t>1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effectLst/>
                        </a:rPr>
                        <a:t>15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effectLst/>
                        </a:rPr>
                        <a:t>5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effectLst/>
                        </a:rPr>
                        <a:t>22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effectLst/>
                        </a:rPr>
                        <a:t>21</a:t>
                      </a: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951068165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TextBox 9"/>
          <p:cNvSpPr txBox="1">
            <a:spLocks noGrp="1"/>
          </p:cNvSpPr>
          <p:nvPr>
            <p:ph type="sldNum" sz="quarter" idx="2"/>
          </p:nvPr>
        </p:nvSpPr>
        <p:spPr>
          <a:xfrm>
            <a:off x="278149" y="150926"/>
            <a:ext cx="217152" cy="202417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11</a:t>
            </a:fld>
            <a:endParaRPr/>
          </a:p>
        </p:txBody>
      </p:sp>
      <p:sp>
        <p:nvSpPr>
          <p:cNvPr id="143" name="Straight Connector 46"/>
          <p:cNvSpPr/>
          <p:nvPr/>
        </p:nvSpPr>
        <p:spPr>
          <a:xfrm flipH="1" flipV="1">
            <a:off x="-1" y="1098643"/>
            <a:ext cx="8837454" cy="1"/>
          </a:xfrm>
          <a:prstGeom prst="line">
            <a:avLst/>
          </a:prstGeom>
          <a:ln w="6350">
            <a:solidFill>
              <a:srgbClr val="A32D58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44" name="TextBox 1"/>
          <p:cNvSpPr txBox="1"/>
          <p:nvPr/>
        </p:nvSpPr>
        <p:spPr>
          <a:xfrm>
            <a:off x="234904" y="381772"/>
            <a:ext cx="7337150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3200" b="1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dirty="0"/>
              <a:t> </a:t>
            </a:r>
            <a:r>
              <a:rPr lang="en-US" altLang="zh-CN" dirty="0"/>
              <a:t>KNN (Distance, K)</a:t>
            </a:r>
            <a:endParaRPr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331DB10-8672-6010-BA2D-C0C067CE7F60}"/>
              </a:ext>
            </a:extLst>
          </p:cNvPr>
          <p:cNvGrpSpPr/>
          <p:nvPr/>
        </p:nvGrpSpPr>
        <p:grpSpPr>
          <a:xfrm>
            <a:off x="925048" y="1387917"/>
            <a:ext cx="3784157" cy="5088311"/>
            <a:chOff x="945596" y="1565123"/>
            <a:chExt cx="3784157" cy="5088311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026F34E9-6087-3296-AF43-8C46D1525512}"/>
                </a:ext>
              </a:extLst>
            </p:cNvPr>
            <p:cNvSpPr/>
            <p:nvPr/>
          </p:nvSpPr>
          <p:spPr>
            <a:xfrm>
              <a:off x="945596" y="2553795"/>
              <a:ext cx="3318553" cy="62645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726FA9B-3400-9ADF-04A5-F1A39613B97A}"/>
                </a:ext>
              </a:extLst>
            </p:cNvPr>
            <p:cNvSpPr txBox="1"/>
            <p:nvPr/>
          </p:nvSpPr>
          <p:spPr>
            <a:xfrm>
              <a:off x="1411200" y="2593742"/>
              <a:ext cx="3318553" cy="430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200" dirty="0">
                  <a:solidFill>
                    <a:schemeClr val="bg1"/>
                  </a:solidFill>
                  <a:latin typeface="Arial Unicode MS"/>
                </a:rPr>
                <a:t>similarity matrix</a:t>
              </a:r>
              <a:endParaRPr lang="zh-CN" altLang="en-US" sz="2200" dirty="0">
                <a:solidFill>
                  <a:schemeClr val="bg1"/>
                </a:solidFill>
                <a:latin typeface="Arial Unicode MS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A92A5535-D12F-AA3E-B311-B37710773A30}"/>
                </a:ext>
              </a:extLst>
            </p:cNvPr>
            <p:cNvSpPr/>
            <p:nvPr/>
          </p:nvSpPr>
          <p:spPr>
            <a:xfrm>
              <a:off x="970237" y="3596994"/>
              <a:ext cx="3318553" cy="50105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161594B-0B79-5B7F-647B-FDAC80BEB4A3}"/>
                </a:ext>
              </a:extLst>
            </p:cNvPr>
            <p:cNvSpPr txBox="1"/>
            <p:nvPr/>
          </p:nvSpPr>
          <p:spPr>
            <a:xfrm>
              <a:off x="2113905" y="3658812"/>
              <a:ext cx="823834" cy="430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200" dirty="0">
                  <a:solidFill>
                    <a:schemeClr val="bg1"/>
                  </a:solidFill>
                  <a:latin typeface="Arial Unicode MS"/>
                </a:rPr>
                <a:t>KNN</a:t>
              </a:r>
              <a:endParaRPr lang="zh-CN" altLang="en-US" sz="2200" dirty="0">
                <a:solidFill>
                  <a:schemeClr val="bg1"/>
                </a:solidFill>
                <a:latin typeface="Arial Unicode MS"/>
              </a:endParaRPr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D2AAE014-AB3C-859E-6649-ACED9A3ECFE8}"/>
                </a:ext>
              </a:extLst>
            </p:cNvPr>
            <p:cNvSpPr/>
            <p:nvPr/>
          </p:nvSpPr>
          <p:spPr>
            <a:xfrm>
              <a:off x="945596" y="6018632"/>
              <a:ext cx="3318553" cy="63480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EE1D04E-6972-3707-AEBB-830779FA13C9}"/>
                </a:ext>
              </a:extLst>
            </p:cNvPr>
            <p:cNvSpPr txBox="1"/>
            <p:nvPr/>
          </p:nvSpPr>
          <p:spPr>
            <a:xfrm>
              <a:off x="1120721" y="6077242"/>
              <a:ext cx="3318553" cy="430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200" dirty="0">
                  <a:solidFill>
                    <a:schemeClr val="bg1"/>
                  </a:solidFill>
                  <a:latin typeface="Arial Unicode MS"/>
                </a:rPr>
                <a:t>Sort and recommend</a:t>
              </a:r>
              <a:endParaRPr lang="zh-CN" altLang="en-US" sz="2200" dirty="0">
                <a:solidFill>
                  <a:schemeClr val="bg1"/>
                </a:solidFill>
                <a:latin typeface="Arial Unicode MS"/>
              </a:endParaRPr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798AFF7D-6E54-07AE-FD5C-5975637ED987}"/>
                </a:ext>
              </a:extLst>
            </p:cNvPr>
            <p:cNvSpPr/>
            <p:nvPr/>
          </p:nvSpPr>
          <p:spPr>
            <a:xfrm>
              <a:off x="1045578" y="1565123"/>
              <a:ext cx="3318553" cy="61275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E0D6E8C-D9AC-6581-8899-C1296ECFF0E1}"/>
                </a:ext>
              </a:extLst>
            </p:cNvPr>
            <p:cNvSpPr txBox="1"/>
            <p:nvPr/>
          </p:nvSpPr>
          <p:spPr>
            <a:xfrm>
              <a:off x="1045578" y="1656056"/>
              <a:ext cx="3673390" cy="430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200" dirty="0">
                  <a:solidFill>
                    <a:schemeClr val="bg1"/>
                  </a:solidFill>
                  <a:latin typeface="Arial Unicode MS"/>
                </a:rPr>
                <a:t>User Movie Rating Matrix</a:t>
              </a:r>
              <a:endParaRPr lang="zh-CN" altLang="en-US" sz="2200" dirty="0">
                <a:solidFill>
                  <a:schemeClr val="bg1"/>
                </a:solidFill>
                <a:latin typeface="Arial Unicode MS"/>
              </a:endParaRPr>
            </a:p>
          </p:txBody>
        </p:sp>
        <p:sp>
          <p:nvSpPr>
            <p:cNvPr id="12" name="Arrow: Down 11">
              <a:extLst>
                <a:ext uri="{FF2B5EF4-FFF2-40B4-BE49-F238E27FC236}">
                  <a16:creationId xmlns:a16="http://schemas.microsoft.com/office/drawing/2014/main" id="{27B156C0-ADC8-D3C6-0ADB-6C36586721BC}"/>
                </a:ext>
              </a:extLst>
            </p:cNvPr>
            <p:cNvSpPr/>
            <p:nvPr/>
          </p:nvSpPr>
          <p:spPr>
            <a:xfrm>
              <a:off x="2296647" y="2186717"/>
              <a:ext cx="616449" cy="367078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5" name="Arrow: Down 24">
              <a:extLst>
                <a:ext uri="{FF2B5EF4-FFF2-40B4-BE49-F238E27FC236}">
                  <a16:creationId xmlns:a16="http://schemas.microsoft.com/office/drawing/2014/main" id="{4D63BA64-2608-8069-F5E5-D8F614938401}"/>
                </a:ext>
              </a:extLst>
            </p:cNvPr>
            <p:cNvSpPr/>
            <p:nvPr/>
          </p:nvSpPr>
          <p:spPr>
            <a:xfrm>
              <a:off x="2296646" y="4152485"/>
              <a:ext cx="616449" cy="367078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Arrow: Down 25">
              <a:extLst>
                <a:ext uri="{FF2B5EF4-FFF2-40B4-BE49-F238E27FC236}">
                  <a16:creationId xmlns:a16="http://schemas.microsoft.com/office/drawing/2014/main" id="{292A777F-7B2D-7F78-CE49-F6C0A37B8E3C}"/>
                </a:ext>
              </a:extLst>
            </p:cNvPr>
            <p:cNvSpPr/>
            <p:nvPr/>
          </p:nvSpPr>
          <p:spPr>
            <a:xfrm>
              <a:off x="2321290" y="5635180"/>
              <a:ext cx="616449" cy="367078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59C30B84-47AF-1F6F-6E98-FE71D7B2585F}"/>
                </a:ext>
              </a:extLst>
            </p:cNvPr>
            <p:cNvSpPr/>
            <p:nvPr/>
          </p:nvSpPr>
          <p:spPr>
            <a:xfrm>
              <a:off x="954473" y="4535937"/>
              <a:ext cx="3318553" cy="106851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7EE8293-980F-0AE4-7042-5019C433DCDE}"/>
                </a:ext>
              </a:extLst>
            </p:cNvPr>
            <p:cNvSpPr txBox="1"/>
            <p:nvPr/>
          </p:nvSpPr>
          <p:spPr>
            <a:xfrm>
              <a:off x="1129598" y="4572578"/>
              <a:ext cx="3318553" cy="110799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200" dirty="0">
                  <a:solidFill>
                    <a:schemeClr val="bg1"/>
                  </a:solidFill>
                  <a:latin typeface="Arial Unicode MS"/>
                </a:rPr>
                <a:t>Predict ratings for movies users haven't watched</a:t>
              </a:r>
              <a:endParaRPr lang="zh-CN" altLang="en-US" sz="2200" dirty="0">
                <a:solidFill>
                  <a:schemeClr val="bg1"/>
                </a:solidFill>
                <a:latin typeface="Arial Unicode MS"/>
              </a:endParaRPr>
            </a:p>
          </p:txBody>
        </p:sp>
      </p:grpSp>
      <p:sp>
        <p:nvSpPr>
          <p:cNvPr id="4" name="Rectangle 2">
            <a:extLst>
              <a:ext uri="{FF2B5EF4-FFF2-40B4-BE49-F238E27FC236}">
                <a16:creationId xmlns:a16="http://schemas.microsoft.com/office/drawing/2014/main" id="{CE160EAA-409E-CF7C-0382-EB9F393A89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1996" y="1128048"/>
            <a:ext cx="6690269" cy="2169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endParaRPr kumimoji="0" lang="en-US" altLang="zh-CN" sz="21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Unicode MS"/>
              <a:ea typeface="inherit"/>
            </a:endParaRPr>
          </a:p>
          <a:p>
            <a:pPr lvl="0"/>
            <a:r>
              <a:rPr kumimoji="0" lang="en-US" altLang="zh-CN" sz="2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inherit"/>
              </a:rPr>
              <a:t>Similarity Matrix</a:t>
            </a:r>
          </a:p>
          <a:p>
            <a:pPr lvl="0"/>
            <a:r>
              <a:rPr kumimoji="0" lang="zh-CN" altLang="zh-CN" sz="2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inherit"/>
              </a:rPr>
              <a:t>Core idea: </a:t>
            </a:r>
            <a:r>
              <a:rPr lang="en-US" altLang="zh-CN" sz="2100" b="1" dirty="0">
                <a:latin typeface="Arial Unicode MS"/>
                <a:ea typeface="inherit"/>
              </a:rPr>
              <a:t>bird of a feather flock together</a:t>
            </a:r>
            <a:endParaRPr kumimoji="0" lang="en-US" altLang="zh-CN" sz="21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Unicode MS"/>
              <a:ea typeface="inherit"/>
            </a:endParaRPr>
          </a:p>
          <a:p>
            <a:pPr marL="342900" lvl="0" indent="-342900">
              <a:buFont typeface="Wingdings" panose="05000000000000000000" pitchFamily="2" charset="2"/>
              <a:buChar char="Ø"/>
            </a:pPr>
            <a:r>
              <a:rPr kumimoji="0" lang="zh-CN" altLang="zh-CN" sz="2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inherit"/>
              </a:rPr>
              <a:t>user-based nearest neighbor recommendation</a:t>
            </a:r>
            <a:endParaRPr kumimoji="0" lang="en-US" altLang="zh-CN" sz="2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Unicode MS"/>
              <a:ea typeface="inherit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lang="en-US" altLang="zh-CN" sz="2100" dirty="0">
                <a:latin typeface="Arial Unicode MS"/>
                <a:ea typeface="inherit"/>
              </a:rPr>
              <a:t>movie</a:t>
            </a:r>
            <a:r>
              <a:rPr kumimoji="0" lang="zh-CN" altLang="zh-CN" sz="2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inherit"/>
              </a:rPr>
              <a:t>-based nearest neighbor recommendation</a:t>
            </a:r>
            <a:endParaRPr kumimoji="0" lang="zh-CN" altLang="zh-CN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9" name="Arrow: Down 28">
            <a:extLst>
              <a:ext uri="{FF2B5EF4-FFF2-40B4-BE49-F238E27FC236}">
                <a16:creationId xmlns:a16="http://schemas.microsoft.com/office/drawing/2014/main" id="{0F62DFE2-F420-6699-A839-406D754698E1}"/>
              </a:ext>
            </a:extLst>
          </p:cNvPr>
          <p:cNvSpPr/>
          <p:nvPr/>
        </p:nvSpPr>
        <p:spPr>
          <a:xfrm>
            <a:off x="2276097" y="3042988"/>
            <a:ext cx="616449" cy="36707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EDED68B0-0E08-08A5-BB48-5CF7E11B68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11" r="2205"/>
          <a:stretch/>
        </p:blipFill>
        <p:spPr bwMode="auto">
          <a:xfrm>
            <a:off x="4678643" y="2934289"/>
            <a:ext cx="7356973" cy="3917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655612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TextBox 9"/>
          <p:cNvSpPr txBox="1">
            <a:spLocks noGrp="1"/>
          </p:cNvSpPr>
          <p:nvPr>
            <p:ph type="sldNum" sz="quarter" idx="2"/>
          </p:nvPr>
        </p:nvSpPr>
        <p:spPr>
          <a:xfrm>
            <a:off x="278149" y="150926"/>
            <a:ext cx="217152" cy="202417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12</a:t>
            </a:fld>
            <a:endParaRPr/>
          </a:p>
        </p:txBody>
      </p:sp>
      <p:sp>
        <p:nvSpPr>
          <p:cNvPr id="143" name="Straight Connector 46"/>
          <p:cNvSpPr/>
          <p:nvPr/>
        </p:nvSpPr>
        <p:spPr>
          <a:xfrm flipH="1" flipV="1">
            <a:off x="-1" y="1098643"/>
            <a:ext cx="8837454" cy="1"/>
          </a:xfrm>
          <a:prstGeom prst="line">
            <a:avLst/>
          </a:prstGeom>
          <a:ln w="6350">
            <a:solidFill>
              <a:srgbClr val="A32D58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44" name="TextBox 1"/>
          <p:cNvSpPr txBox="1"/>
          <p:nvPr/>
        </p:nvSpPr>
        <p:spPr>
          <a:xfrm>
            <a:off x="57258" y="360114"/>
            <a:ext cx="8076889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3200" b="1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dirty="0"/>
              <a:t> </a:t>
            </a:r>
            <a:r>
              <a:rPr lang="en-US" altLang="zh-CN" dirty="0"/>
              <a:t>KNN (</a:t>
            </a:r>
            <a:r>
              <a:rPr lang="en-US" altLang="zh-CN" sz="3200" dirty="0">
                <a:latin typeface="Arial Unicode MS"/>
                <a:ea typeface="inherit"/>
              </a:rPr>
              <a:t>User similarity Matrix</a:t>
            </a:r>
            <a:r>
              <a:rPr lang="en-US" altLang="zh-CN" dirty="0"/>
              <a:t>)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2">
                <a:extLst>
                  <a:ext uri="{FF2B5EF4-FFF2-40B4-BE49-F238E27FC236}">
                    <a16:creationId xmlns:a16="http://schemas.microsoft.com/office/drawing/2014/main" id="{26CCEFF3-B512-AB0A-3094-A75DD8FD49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57788" y="1252398"/>
                <a:ext cx="4141801" cy="288617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altLang="zh-CN" dirty="0">
                    <a:solidFill>
                      <a:srgbClr val="333333"/>
                    </a:solidFill>
                    <a:latin typeface="Arial Unicode MS"/>
                    <a:ea typeface="Open Sans"/>
                  </a:rPr>
                  <a:t>The correlation coefficients between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altLang="zh-CN" dirty="0">
                    <a:solidFill>
                      <a:srgbClr val="333333"/>
                    </a:solidFill>
                    <a:latin typeface="Arial Unicode MS"/>
                    <a:ea typeface="Open Sans"/>
                  </a:rPr>
                  <a:t> Mike</a:t>
                </a:r>
                <a:r>
                  <a:rPr kumimoji="0" lang="zh-CN" altLang="zh-CN" b="0" i="0" u="none" strike="noStrike" cap="none" normalizeH="0" baseline="0" dirty="0">
                    <a:ln>
                      <a:noFill/>
                    </a:ln>
                    <a:solidFill>
                      <a:srgbClr val="333333"/>
                    </a:solidFill>
                    <a:effectLst/>
                    <a:latin typeface="Arial Unicode MS"/>
                    <a:ea typeface="Open Sans"/>
                  </a:rPr>
                  <a:t>（</a:t>
                </a:r>
                <a:r>
                  <a:rPr kumimoji="0" lang="zh-CN" altLang="zh-CN" b="0" i="1" u="none" strike="noStrike" cap="none" normalizeH="0" baseline="0" dirty="0">
                    <a:ln>
                      <a:noFill/>
                    </a:ln>
                    <a:solidFill>
                      <a:srgbClr val="333333"/>
                    </a:solidFill>
                    <a:effectLst/>
                    <a:latin typeface="Arial Unicode MS"/>
                    <a:ea typeface="Open Sans"/>
                  </a:rPr>
                  <a:t>a</a:t>
                </a:r>
                <a:r>
                  <a:rPr kumimoji="0" lang="zh-CN" altLang="zh-CN" b="0" i="0" u="none" strike="noStrike" cap="none" normalizeH="0" baseline="0" dirty="0">
                    <a:ln>
                      <a:noFill/>
                    </a:ln>
                    <a:solidFill>
                      <a:srgbClr val="333333"/>
                    </a:solidFill>
                    <a:effectLst/>
                    <a:latin typeface="Arial Unicode MS"/>
                    <a:ea typeface="Open Sans"/>
                  </a:rPr>
                  <a:t>）</a:t>
                </a:r>
                <a:r>
                  <a:rPr lang="en-US" altLang="zh-CN" dirty="0">
                    <a:solidFill>
                      <a:srgbClr val="333333"/>
                    </a:solidFill>
                    <a:latin typeface="Arial Unicode MS"/>
                    <a:ea typeface="Open Sans"/>
                  </a:rPr>
                  <a:t>and Carol</a:t>
                </a:r>
                <a:r>
                  <a:rPr kumimoji="0" lang="zh-CN" altLang="zh-CN" b="0" i="0" u="none" strike="noStrike" cap="none" normalizeH="0" baseline="0" dirty="0">
                    <a:ln>
                      <a:noFill/>
                    </a:ln>
                    <a:solidFill>
                      <a:srgbClr val="333333"/>
                    </a:solidFill>
                    <a:effectLst/>
                    <a:latin typeface="Arial Unicode MS"/>
                    <a:ea typeface="Open Sans"/>
                  </a:rPr>
                  <a:t>（</a:t>
                </a:r>
                <a:r>
                  <a:rPr kumimoji="0" lang="zh-CN" altLang="zh-CN" b="0" i="1" u="none" strike="noStrike" cap="none" normalizeH="0" baseline="0" dirty="0">
                    <a:ln>
                      <a:noFill/>
                    </a:ln>
                    <a:solidFill>
                      <a:srgbClr val="333333"/>
                    </a:solidFill>
                    <a:effectLst/>
                    <a:latin typeface="Arial Unicode MS"/>
                    <a:ea typeface="Open Sans"/>
                  </a:rPr>
                  <a:t>b</a:t>
                </a:r>
                <a:r>
                  <a:rPr kumimoji="0" lang="en-US" altLang="zh-CN" b="0" i="1" u="none" strike="noStrike" cap="none" normalizeH="0" baseline="0" dirty="0">
                    <a:ln>
                      <a:noFill/>
                    </a:ln>
                    <a:solidFill>
                      <a:srgbClr val="333333"/>
                    </a:solidFill>
                    <a:effectLst/>
                    <a:latin typeface="Arial Unicode MS"/>
                    <a:ea typeface="Open Sans"/>
                  </a:rPr>
                  <a:t>)</a:t>
                </a:r>
                <a:r>
                  <a:rPr kumimoji="0" lang="zh-CN" altLang="zh-CN" b="0" i="0" u="none" strike="noStrike" cap="none" normalizeH="0" baseline="0" dirty="0">
                    <a:ln>
                      <a:noFill/>
                    </a:ln>
                    <a:solidFill>
                      <a:srgbClr val="333333"/>
                    </a:solidFill>
                    <a:effectLst/>
                    <a:latin typeface="Arial Unicode MS"/>
                    <a:ea typeface="Open Sans"/>
                  </a:rPr>
                  <a:t>：</a:t>
                </a:r>
                <a:r>
                  <a:rPr kumimoji="0" lang="zh-CN" altLang="zh-CN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Unicode MS"/>
                  </a:rPr>
                  <a:t> </a:t>
                </a:r>
                <a:endParaRPr kumimoji="0" lang="en-US" altLang="zh-CN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Unicode M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lang="en-US" altLang="zh-CN" dirty="0">
                  <a:latin typeface="Arial Unicode M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altLang="zh-CN" dirty="0">
                    <a:latin typeface="Arial Unicode MS"/>
                  </a:rPr>
                  <a:t>a </a:t>
                </a:r>
                <a:r>
                  <a:rPr kumimoji="0" lang="en-US" altLang="zh-CN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Unicode MS"/>
                  </a:rPr>
                  <a:t>= [5,</a:t>
                </a:r>
                <a:r>
                  <a:rPr kumimoji="0" lang="en-US" altLang="zh-CN" b="0" i="0" u="none" strike="noStrike" cap="none" normalizeH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Unicode MS"/>
                  </a:rPr>
                  <a:t> 3, 4</a:t>
                </a:r>
                <a:r>
                  <a:rPr kumimoji="0" lang="en-US" altLang="zh-CN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Unicode MS"/>
                  </a:rPr>
                  <a:t>]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zh-CN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 Unicode MS"/>
                  </a:rPr>
                  <a:t>b = [3, 1, 3]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altLang="zh-CN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Unicode MS"/>
                </a:endParaRPr>
              </a:p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altLang="zh-CN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kumimoji="0" lang="en-US" altLang="zh-CN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𝑎𝑏</m:t>
                          </m:r>
                        </m:sub>
                      </m:sSub>
                      <m:r>
                        <a:rPr kumimoji="0" lang="en-US" altLang="zh-CN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0" lang="en-US" altLang="zh-CN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0" lang="en-US" altLang="zh-CN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kumimoji="0" lang="en-US" altLang="zh-CN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∙3+3∙1+4∙3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kumimoji="0" lang="en-US" altLang="zh-CN" b="0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kumimoji="0" lang="en-US" altLang="zh-CN" b="0" i="1" u="none" strike="noStrike" cap="none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US" altLang="zh-CN" b="0" i="1" u="none" strike="noStrike" cap="none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e>
                                <m:sup>
                                  <m:r>
                                    <a:rPr kumimoji="0" lang="en-US" altLang="zh-CN" b="0" i="1" u="none" strike="noStrike" cap="none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kumimoji="0" lang="en-US" altLang="zh-CN" b="0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  <m:rad>
                            <m:radPr>
                              <m:degHide m:val="on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  <m:r>
                        <a:rPr kumimoji="0" lang="en-US" altLang="zh-CN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=0.97</m:t>
                      </m:r>
                    </m:oMath>
                  </m:oMathPara>
                </a14:m>
                <a:endParaRPr kumimoji="0" lang="en-US" altLang="zh-CN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Unicode MS"/>
                </a:endParaRPr>
              </a:p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kumimoji="0" lang="zh-CN" altLang="zh-CN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Unicode MS"/>
                </a:endParaRPr>
              </a:p>
            </p:txBody>
          </p:sp>
        </mc:Choice>
        <mc:Fallback xmlns="">
          <p:sp>
            <p:nvSpPr>
              <p:cNvPr id="38" name="Rectangle 2">
                <a:extLst>
                  <a:ext uri="{FF2B5EF4-FFF2-40B4-BE49-F238E27FC236}">
                    <a16:creationId xmlns:a16="http://schemas.microsoft.com/office/drawing/2014/main" id="{26CCEFF3-B512-AB0A-3094-A75DD8FD49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557788" y="1252398"/>
                <a:ext cx="4141801" cy="2886175"/>
              </a:xfrm>
              <a:prstGeom prst="rect">
                <a:avLst/>
              </a:prstGeom>
              <a:blipFill>
                <a:blip r:embed="rId2"/>
                <a:stretch>
                  <a:fillRect l="-1325" t="-633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1" name="表格 4">
            <a:extLst>
              <a:ext uri="{FF2B5EF4-FFF2-40B4-BE49-F238E27FC236}">
                <a16:creationId xmlns:a16="http://schemas.microsoft.com/office/drawing/2014/main" id="{CBBAD27D-16B3-75DB-3B28-BB042D4331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755476"/>
              </p:ext>
            </p:extLst>
          </p:nvPr>
        </p:nvGraphicFramePr>
        <p:xfrm>
          <a:off x="205933" y="3201162"/>
          <a:ext cx="6667926" cy="34381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1321">
                  <a:extLst>
                    <a:ext uri="{9D8B030D-6E8A-4147-A177-3AD203B41FA5}">
                      <a16:colId xmlns:a16="http://schemas.microsoft.com/office/drawing/2014/main" val="1449191199"/>
                    </a:ext>
                  </a:extLst>
                </a:gridCol>
                <a:gridCol w="1111321">
                  <a:extLst>
                    <a:ext uri="{9D8B030D-6E8A-4147-A177-3AD203B41FA5}">
                      <a16:colId xmlns:a16="http://schemas.microsoft.com/office/drawing/2014/main" val="3605273147"/>
                    </a:ext>
                  </a:extLst>
                </a:gridCol>
                <a:gridCol w="1111321">
                  <a:extLst>
                    <a:ext uri="{9D8B030D-6E8A-4147-A177-3AD203B41FA5}">
                      <a16:colId xmlns:a16="http://schemas.microsoft.com/office/drawing/2014/main" val="7019745"/>
                    </a:ext>
                  </a:extLst>
                </a:gridCol>
                <a:gridCol w="1111321">
                  <a:extLst>
                    <a:ext uri="{9D8B030D-6E8A-4147-A177-3AD203B41FA5}">
                      <a16:colId xmlns:a16="http://schemas.microsoft.com/office/drawing/2014/main" val="3745632137"/>
                    </a:ext>
                  </a:extLst>
                </a:gridCol>
                <a:gridCol w="1111321">
                  <a:extLst>
                    <a:ext uri="{9D8B030D-6E8A-4147-A177-3AD203B41FA5}">
                      <a16:colId xmlns:a16="http://schemas.microsoft.com/office/drawing/2014/main" val="12382296"/>
                    </a:ext>
                  </a:extLst>
                </a:gridCol>
                <a:gridCol w="1111321">
                  <a:extLst>
                    <a:ext uri="{9D8B030D-6E8A-4147-A177-3AD203B41FA5}">
                      <a16:colId xmlns:a16="http://schemas.microsoft.com/office/drawing/2014/main" val="396995801"/>
                    </a:ext>
                  </a:extLst>
                </a:gridCol>
              </a:tblGrid>
              <a:tr h="1495086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7015409"/>
                  </a:ext>
                </a:extLst>
              </a:tr>
              <a:tr h="387435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effectLst/>
                        </a:rPr>
                        <a:t>Mike</a:t>
                      </a:r>
                      <a:endParaRPr lang="zh-CN" altLang="en-US" dirty="0">
                        <a:effectLst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effectLst/>
                        </a:rPr>
                        <a:t>5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effectLst/>
                        </a:rPr>
                        <a:t>3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effectLst/>
                        </a:rPr>
                        <a:t>4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effectLst/>
                        </a:rPr>
                        <a:t>4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effectLst/>
                        </a:rPr>
                        <a:t>?</a:t>
                      </a: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3943162206"/>
                  </a:ext>
                </a:extLst>
              </a:tr>
              <a:tr h="387435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effectLst/>
                        </a:rPr>
                        <a:t>Carol</a:t>
                      </a:r>
                      <a:endParaRPr lang="zh-CN" altLang="en-US" dirty="0">
                        <a:effectLst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effectLst/>
                        </a:rPr>
                        <a:t>3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effectLst/>
                        </a:rPr>
                        <a:t>1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effectLst/>
                        </a:rPr>
                        <a:t>NAN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effectLst/>
                        </a:rPr>
                        <a:t>3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effectLst/>
                        </a:rPr>
                        <a:t>3</a:t>
                      </a: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1527365526"/>
                  </a:ext>
                </a:extLst>
              </a:tr>
              <a:tr h="387435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effectLst/>
                        </a:rPr>
                        <a:t>Max</a:t>
                      </a:r>
                      <a:endParaRPr lang="zh-CN" altLang="en-US" dirty="0">
                        <a:effectLst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effectLst/>
                        </a:rPr>
                        <a:t>4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effectLst/>
                        </a:rPr>
                        <a:t>3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effectLst/>
                        </a:rPr>
                        <a:t>4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effectLst/>
                        </a:rPr>
                        <a:t>3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effectLst/>
                        </a:rPr>
                        <a:t>5</a:t>
                      </a: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2937037920"/>
                  </a:ext>
                </a:extLst>
              </a:tr>
              <a:tr h="387435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effectLst/>
                        </a:rPr>
                        <a:t>Marry</a:t>
                      </a:r>
                      <a:endParaRPr lang="zh-CN" altLang="en-US" dirty="0">
                        <a:effectLst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effectLst/>
                        </a:rPr>
                        <a:t>3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effectLst/>
                        </a:rPr>
                        <a:t>3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effectLst/>
                        </a:rPr>
                        <a:t>1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effectLst/>
                        </a:rPr>
                        <a:t>5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effectLst/>
                        </a:rPr>
                        <a:t>4</a:t>
                      </a: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3173891015"/>
                  </a:ext>
                </a:extLst>
              </a:tr>
              <a:tr h="387435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effectLst/>
                        </a:rPr>
                        <a:t>Jack</a:t>
                      </a:r>
                      <a:endParaRPr lang="zh-CN" altLang="en-US" dirty="0">
                        <a:effectLst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effectLst/>
                        </a:rPr>
                        <a:t>1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effectLst/>
                        </a:rPr>
                        <a:t>5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effectLst/>
                        </a:rPr>
                        <a:t>5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effectLst/>
                        </a:rPr>
                        <a:t>2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effectLst/>
                        </a:rPr>
                        <a:t>1</a:t>
                      </a: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1840280762"/>
                  </a:ext>
                </a:extLst>
              </a:tr>
            </a:tbl>
          </a:graphicData>
        </a:graphic>
      </p:graphicFrame>
      <p:pic>
        <p:nvPicPr>
          <p:cNvPr id="42" name="图片 5">
            <a:extLst>
              <a:ext uri="{FF2B5EF4-FFF2-40B4-BE49-F238E27FC236}">
                <a16:creationId xmlns:a16="http://schemas.microsoft.com/office/drawing/2014/main" id="{1DB4DFB2-F814-FADA-0971-488CB612D6D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0560" y="3295487"/>
            <a:ext cx="968910" cy="1367638"/>
          </a:xfrm>
          <a:prstGeom prst="rect">
            <a:avLst/>
          </a:prstGeom>
        </p:spPr>
      </p:pic>
      <p:pic>
        <p:nvPicPr>
          <p:cNvPr id="43" name="图片 6">
            <a:extLst>
              <a:ext uri="{FF2B5EF4-FFF2-40B4-BE49-F238E27FC236}">
                <a16:creationId xmlns:a16="http://schemas.microsoft.com/office/drawing/2014/main" id="{F3F5A780-9799-8D87-A262-4EBF9BE0D34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3311" y="3301299"/>
            <a:ext cx="936806" cy="1352072"/>
          </a:xfrm>
          <a:prstGeom prst="rect">
            <a:avLst/>
          </a:prstGeom>
        </p:spPr>
      </p:pic>
      <p:pic>
        <p:nvPicPr>
          <p:cNvPr id="44" name="图片 7">
            <a:extLst>
              <a:ext uri="{FF2B5EF4-FFF2-40B4-BE49-F238E27FC236}">
                <a16:creationId xmlns:a16="http://schemas.microsoft.com/office/drawing/2014/main" id="{8E2511E7-17C4-F467-42DB-3D8369B9479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0636" y="3285686"/>
            <a:ext cx="905280" cy="1338410"/>
          </a:xfrm>
          <a:prstGeom prst="rect">
            <a:avLst/>
          </a:prstGeom>
        </p:spPr>
      </p:pic>
      <p:pic>
        <p:nvPicPr>
          <p:cNvPr id="45" name="图片 8">
            <a:extLst>
              <a:ext uri="{FF2B5EF4-FFF2-40B4-BE49-F238E27FC236}">
                <a16:creationId xmlns:a16="http://schemas.microsoft.com/office/drawing/2014/main" id="{A158AD61-FCF8-085D-9EB3-3C4ADD28780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6435" y="3301299"/>
            <a:ext cx="913190" cy="1352072"/>
          </a:xfrm>
          <a:prstGeom prst="rect">
            <a:avLst/>
          </a:prstGeom>
        </p:spPr>
      </p:pic>
      <p:pic>
        <p:nvPicPr>
          <p:cNvPr id="46" name="图片 9">
            <a:extLst>
              <a:ext uri="{FF2B5EF4-FFF2-40B4-BE49-F238E27FC236}">
                <a16:creationId xmlns:a16="http://schemas.microsoft.com/office/drawing/2014/main" id="{12A38DE4-918F-6417-A003-EFD77DA82E1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9595" y="3285686"/>
            <a:ext cx="914659" cy="1349368"/>
          </a:xfrm>
          <a:prstGeom prst="rect">
            <a:avLst/>
          </a:prstGeom>
        </p:spPr>
      </p:pic>
      <p:sp>
        <p:nvSpPr>
          <p:cNvPr id="47" name="矩形 34">
            <a:extLst>
              <a:ext uri="{FF2B5EF4-FFF2-40B4-BE49-F238E27FC236}">
                <a16:creationId xmlns:a16="http://schemas.microsoft.com/office/drawing/2014/main" id="{2F9B41BE-608E-25F4-1912-5A2F363DC9CC}"/>
              </a:ext>
            </a:extLst>
          </p:cNvPr>
          <p:cNvSpPr/>
          <p:nvPr/>
        </p:nvSpPr>
        <p:spPr bwMode="auto">
          <a:xfrm>
            <a:off x="1356637" y="4718421"/>
            <a:ext cx="5457617" cy="753704"/>
          </a:xfrm>
          <a:prstGeom prst="rect">
            <a:avLst/>
          </a:prstGeom>
          <a:noFill/>
          <a:ln w="603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ea typeface="宋体" pitchFamily="2" charset="-122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EFE030F5-91C5-E724-9C24-F248CB4067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653" y="1479070"/>
            <a:ext cx="3968750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zh-CN" b="1" dirty="0">
                <a:solidFill>
                  <a:srgbClr val="333333"/>
                </a:solidFill>
                <a:latin typeface="Arial" panose="020B0604020202020204" pitchFamily="34" charset="0"/>
                <a:ea typeface="Open Sans"/>
              </a:rPr>
              <a:t>Cosine Similarity</a:t>
            </a:r>
            <a:endParaRPr kumimoji="0" lang="zh-CN" altLang="zh-CN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7" name="图片 6">
            <a:extLst>
              <a:ext uri="{FF2B5EF4-FFF2-40B4-BE49-F238E27FC236}">
                <a16:creationId xmlns:a16="http://schemas.microsoft.com/office/drawing/2014/main" id="{76E40BEB-7A6D-AB81-3CE6-18D652186CA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9098" y="1965311"/>
            <a:ext cx="4565232" cy="954444"/>
          </a:xfrm>
          <a:prstGeom prst="rect">
            <a:avLst/>
          </a:prstGeom>
        </p:spPr>
      </p:pic>
      <p:sp>
        <p:nvSpPr>
          <p:cNvPr id="22" name="椭圆 32">
            <a:extLst>
              <a:ext uri="{FF2B5EF4-FFF2-40B4-BE49-F238E27FC236}">
                <a16:creationId xmlns:a16="http://schemas.microsoft.com/office/drawing/2014/main" id="{982970FC-F59B-5FCE-A1BC-166834E4BD72}"/>
              </a:ext>
            </a:extLst>
          </p:cNvPr>
          <p:cNvSpPr/>
          <p:nvPr/>
        </p:nvSpPr>
        <p:spPr bwMode="auto">
          <a:xfrm>
            <a:off x="1517604" y="4728175"/>
            <a:ext cx="733424" cy="322180"/>
          </a:xfrm>
          <a:prstGeom prst="ellipse">
            <a:avLst/>
          </a:prstGeom>
          <a:noFill/>
          <a:ln w="222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ea typeface="宋体" pitchFamily="2" charset="-122"/>
            </a:endParaRPr>
          </a:p>
        </p:txBody>
      </p:sp>
      <p:sp>
        <p:nvSpPr>
          <p:cNvPr id="23" name="椭圆 32">
            <a:extLst>
              <a:ext uri="{FF2B5EF4-FFF2-40B4-BE49-F238E27FC236}">
                <a16:creationId xmlns:a16="http://schemas.microsoft.com/office/drawing/2014/main" id="{D7A87E4B-9B27-5E00-8A31-A9E2D2762C0B}"/>
              </a:ext>
            </a:extLst>
          </p:cNvPr>
          <p:cNvSpPr/>
          <p:nvPr/>
        </p:nvSpPr>
        <p:spPr bwMode="auto">
          <a:xfrm>
            <a:off x="2578631" y="4749597"/>
            <a:ext cx="733424" cy="322180"/>
          </a:xfrm>
          <a:prstGeom prst="ellipse">
            <a:avLst/>
          </a:prstGeom>
          <a:noFill/>
          <a:ln w="222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ea typeface="宋体" pitchFamily="2" charset="-122"/>
            </a:endParaRPr>
          </a:p>
        </p:txBody>
      </p:sp>
      <p:sp>
        <p:nvSpPr>
          <p:cNvPr id="24" name="椭圆 32">
            <a:extLst>
              <a:ext uri="{FF2B5EF4-FFF2-40B4-BE49-F238E27FC236}">
                <a16:creationId xmlns:a16="http://schemas.microsoft.com/office/drawing/2014/main" id="{2072A979-90B4-BFC8-547A-4A7EDCC9BFFC}"/>
              </a:ext>
            </a:extLst>
          </p:cNvPr>
          <p:cNvSpPr/>
          <p:nvPr/>
        </p:nvSpPr>
        <p:spPr bwMode="auto">
          <a:xfrm>
            <a:off x="4900973" y="4736738"/>
            <a:ext cx="733424" cy="322180"/>
          </a:xfrm>
          <a:prstGeom prst="ellipse">
            <a:avLst/>
          </a:prstGeom>
          <a:noFill/>
          <a:ln w="222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ea typeface="宋体" pitchFamily="2" charset="-122"/>
            </a:endParaRPr>
          </a:p>
        </p:txBody>
      </p:sp>
      <p:sp>
        <p:nvSpPr>
          <p:cNvPr id="25" name="椭圆 32">
            <a:extLst>
              <a:ext uri="{FF2B5EF4-FFF2-40B4-BE49-F238E27FC236}">
                <a16:creationId xmlns:a16="http://schemas.microsoft.com/office/drawing/2014/main" id="{1EC07B70-EA12-E4F0-2FCA-717BDD78DA94}"/>
              </a:ext>
            </a:extLst>
          </p:cNvPr>
          <p:cNvSpPr/>
          <p:nvPr/>
        </p:nvSpPr>
        <p:spPr bwMode="auto">
          <a:xfrm>
            <a:off x="1517604" y="5095273"/>
            <a:ext cx="733424" cy="322180"/>
          </a:xfrm>
          <a:prstGeom prst="ellipse">
            <a:avLst/>
          </a:prstGeom>
          <a:noFill/>
          <a:ln w="222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ea typeface="宋体" pitchFamily="2" charset="-122"/>
            </a:endParaRPr>
          </a:p>
        </p:txBody>
      </p:sp>
      <p:sp>
        <p:nvSpPr>
          <p:cNvPr id="26" name="椭圆 32">
            <a:extLst>
              <a:ext uri="{FF2B5EF4-FFF2-40B4-BE49-F238E27FC236}">
                <a16:creationId xmlns:a16="http://schemas.microsoft.com/office/drawing/2014/main" id="{EADA5EFE-6D89-18B8-E0D0-2B98BF7AE621}"/>
              </a:ext>
            </a:extLst>
          </p:cNvPr>
          <p:cNvSpPr/>
          <p:nvPr/>
        </p:nvSpPr>
        <p:spPr bwMode="auto">
          <a:xfrm>
            <a:off x="2578631" y="5097857"/>
            <a:ext cx="733424" cy="322180"/>
          </a:xfrm>
          <a:prstGeom prst="ellipse">
            <a:avLst/>
          </a:prstGeom>
          <a:noFill/>
          <a:ln w="222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ea typeface="宋体" pitchFamily="2" charset="-122"/>
            </a:endParaRPr>
          </a:p>
        </p:txBody>
      </p:sp>
      <p:sp>
        <p:nvSpPr>
          <p:cNvPr id="27" name="椭圆 32">
            <a:extLst>
              <a:ext uri="{FF2B5EF4-FFF2-40B4-BE49-F238E27FC236}">
                <a16:creationId xmlns:a16="http://schemas.microsoft.com/office/drawing/2014/main" id="{166553DB-8350-0AD5-1557-285A48BD294B}"/>
              </a:ext>
            </a:extLst>
          </p:cNvPr>
          <p:cNvSpPr/>
          <p:nvPr/>
        </p:nvSpPr>
        <p:spPr bwMode="auto">
          <a:xfrm>
            <a:off x="4897785" y="5108132"/>
            <a:ext cx="733424" cy="322180"/>
          </a:xfrm>
          <a:prstGeom prst="ellipse">
            <a:avLst/>
          </a:prstGeom>
          <a:noFill/>
          <a:ln w="222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ea typeface="宋体" pitchFamily="2" charset="-122"/>
            </a:endParaRPr>
          </a:p>
        </p:txBody>
      </p:sp>
      <p:graphicFrame>
        <p:nvGraphicFramePr>
          <p:cNvPr id="28" name="表格 5">
            <a:extLst>
              <a:ext uri="{FF2B5EF4-FFF2-40B4-BE49-F238E27FC236}">
                <a16:creationId xmlns:a16="http://schemas.microsoft.com/office/drawing/2014/main" id="{CC6358BE-7BD8-C4C5-A1E1-0B02E05E1D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2805290"/>
              </p:ext>
            </p:extLst>
          </p:nvPr>
        </p:nvGraphicFramePr>
        <p:xfrm>
          <a:off x="7034024" y="4204188"/>
          <a:ext cx="4999038" cy="2331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3173">
                  <a:extLst>
                    <a:ext uri="{9D8B030D-6E8A-4147-A177-3AD203B41FA5}">
                      <a16:colId xmlns:a16="http://schemas.microsoft.com/office/drawing/2014/main" val="3722592792"/>
                    </a:ext>
                  </a:extLst>
                </a:gridCol>
                <a:gridCol w="833173">
                  <a:extLst>
                    <a:ext uri="{9D8B030D-6E8A-4147-A177-3AD203B41FA5}">
                      <a16:colId xmlns:a16="http://schemas.microsoft.com/office/drawing/2014/main" val="3109225800"/>
                    </a:ext>
                  </a:extLst>
                </a:gridCol>
                <a:gridCol w="833173">
                  <a:extLst>
                    <a:ext uri="{9D8B030D-6E8A-4147-A177-3AD203B41FA5}">
                      <a16:colId xmlns:a16="http://schemas.microsoft.com/office/drawing/2014/main" val="3357444339"/>
                    </a:ext>
                  </a:extLst>
                </a:gridCol>
                <a:gridCol w="833173">
                  <a:extLst>
                    <a:ext uri="{9D8B030D-6E8A-4147-A177-3AD203B41FA5}">
                      <a16:colId xmlns:a16="http://schemas.microsoft.com/office/drawing/2014/main" val="1590938809"/>
                    </a:ext>
                  </a:extLst>
                </a:gridCol>
                <a:gridCol w="833173">
                  <a:extLst>
                    <a:ext uri="{9D8B030D-6E8A-4147-A177-3AD203B41FA5}">
                      <a16:colId xmlns:a16="http://schemas.microsoft.com/office/drawing/2014/main" val="3935214911"/>
                    </a:ext>
                  </a:extLst>
                </a:gridCol>
                <a:gridCol w="833173">
                  <a:extLst>
                    <a:ext uri="{9D8B030D-6E8A-4147-A177-3AD203B41FA5}">
                      <a16:colId xmlns:a16="http://schemas.microsoft.com/office/drawing/2014/main" val="17590796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effectLst/>
                        </a:rPr>
                        <a:t>Mike</a:t>
                      </a:r>
                      <a:endParaRPr lang="zh-CN" altLang="en-US" b="1" dirty="0">
                        <a:effectLst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effectLst/>
                        </a:rPr>
                        <a:t>Carol</a:t>
                      </a:r>
                      <a:endParaRPr lang="zh-CN" altLang="en-US" b="1" dirty="0">
                        <a:effectLst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effectLst/>
                        </a:rPr>
                        <a:t>Max</a:t>
                      </a:r>
                      <a:endParaRPr lang="zh-CN" altLang="en-US" b="1" dirty="0">
                        <a:effectLst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effectLst/>
                        </a:rPr>
                        <a:t>Mary</a:t>
                      </a:r>
                      <a:endParaRPr lang="zh-CN" altLang="en-US" b="1" dirty="0">
                        <a:effectLst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effectLst/>
                        </a:rPr>
                        <a:t>Jack</a:t>
                      </a:r>
                      <a:endParaRPr lang="zh-CN" altLang="en-US" b="1" dirty="0">
                        <a:effectLst/>
                      </a:endParaRP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24854830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effectLst/>
                        </a:rPr>
                        <a:t>Mike</a:t>
                      </a:r>
                      <a:endParaRPr lang="zh-CN" altLang="en-US" dirty="0">
                        <a:effectLst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effectLst/>
                          <a:latin typeface="Arial Unicode MS"/>
                        </a:rPr>
                        <a:t>1.00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effectLst/>
                          <a:latin typeface="Arial Unicode MS"/>
                        </a:rPr>
                        <a:t>0.97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effectLst/>
                          <a:latin typeface="Arial Unicode MS"/>
                        </a:rPr>
                        <a:t>0.82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effectLst/>
                          <a:latin typeface="Arial Unicode MS"/>
                        </a:rPr>
                        <a:t>0.94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effectLst/>
                          <a:latin typeface="Arial Unicode MS"/>
                        </a:rPr>
                        <a:t>0.99</a:t>
                      </a: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19596856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effectLst/>
                        </a:rPr>
                        <a:t>Carol</a:t>
                      </a:r>
                      <a:endParaRPr lang="zh-CN" altLang="en-US" dirty="0">
                        <a:effectLst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effectLst/>
                          <a:latin typeface="Arial Unicode MS"/>
                        </a:rPr>
                        <a:t>0.97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effectLst/>
                          <a:latin typeface="Arial Unicode MS"/>
                        </a:rPr>
                        <a:t>1.00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effectLst/>
                          <a:latin typeface="Arial Unicode MS"/>
                        </a:rPr>
                        <a:t>0.94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effectLst/>
                          <a:latin typeface="Arial Unicode MS"/>
                        </a:rPr>
                        <a:t>0.85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effectLst/>
                          <a:latin typeface="Arial Unicode MS"/>
                        </a:rPr>
                        <a:t>0.74</a:t>
                      </a: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17259627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effectLst/>
                        </a:rPr>
                        <a:t>Max</a:t>
                      </a:r>
                      <a:endParaRPr lang="zh-CN" altLang="en-US" dirty="0">
                        <a:effectLst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effectLst/>
                          <a:latin typeface="Arial Unicode MS"/>
                        </a:rPr>
                        <a:t>0.82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effectLst/>
                          <a:latin typeface="Arial Unicode MS"/>
                        </a:rPr>
                        <a:t>0.94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effectLst/>
                          <a:latin typeface="Arial Unicode MS"/>
                        </a:rPr>
                        <a:t>1.00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effectLst/>
                          <a:latin typeface="Arial Unicode MS"/>
                        </a:rPr>
                        <a:t>0.78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effectLst/>
                          <a:latin typeface="Arial Unicode MS"/>
                        </a:rPr>
                        <a:t>0.72</a:t>
                      </a: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16148202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effectLst/>
                        </a:rPr>
                        <a:t>Mary</a:t>
                      </a:r>
                      <a:endParaRPr lang="zh-CN" altLang="en-US" dirty="0">
                        <a:effectLst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effectLst/>
                          <a:latin typeface="Arial Unicode MS"/>
                        </a:rPr>
                        <a:t>0.94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effectLst/>
                          <a:latin typeface="Arial Unicode MS"/>
                        </a:rPr>
                        <a:t>0.85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effectLst/>
                          <a:latin typeface="Arial Unicode MS"/>
                        </a:rPr>
                        <a:t>0.78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effectLst/>
                          <a:latin typeface="Arial Unicode MS"/>
                        </a:rPr>
                        <a:t>1.00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effectLst/>
                          <a:latin typeface="Arial Unicode MS"/>
                        </a:rPr>
                        <a:t>0.94</a:t>
                      </a: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32503385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effectLst/>
                        </a:rPr>
                        <a:t>Jack</a:t>
                      </a:r>
                      <a:endParaRPr lang="zh-CN" altLang="en-US" dirty="0">
                        <a:effectLst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effectLst/>
                          <a:latin typeface="Arial Unicode MS"/>
                        </a:rPr>
                        <a:t>0.99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effectLst/>
                          <a:latin typeface="Arial Unicode MS"/>
                        </a:rPr>
                        <a:t>0.74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effectLst/>
                          <a:latin typeface="Arial Unicode MS"/>
                        </a:rPr>
                        <a:t>0.72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effectLst/>
                          <a:latin typeface="Arial Unicode MS"/>
                        </a:rPr>
                        <a:t>0.94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effectLst/>
                          <a:latin typeface="Arial Unicode MS"/>
                        </a:rPr>
                        <a:t>1.00</a:t>
                      </a: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9510681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8130816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47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TextBox 9"/>
          <p:cNvSpPr txBox="1">
            <a:spLocks noGrp="1"/>
          </p:cNvSpPr>
          <p:nvPr>
            <p:ph type="sldNum" sz="quarter" idx="2"/>
          </p:nvPr>
        </p:nvSpPr>
        <p:spPr>
          <a:xfrm>
            <a:off x="278149" y="150926"/>
            <a:ext cx="217152" cy="202417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13</a:t>
            </a:fld>
            <a:endParaRPr/>
          </a:p>
        </p:txBody>
      </p:sp>
      <p:sp>
        <p:nvSpPr>
          <p:cNvPr id="143" name="Straight Connector 46"/>
          <p:cNvSpPr/>
          <p:nvPr/>
        </p:nvSpPr>
        <p:spPr>
          <a:xfrm flipH="1" flipV="1">
            <a:off x="-1" y="1098643"/>
            <a:ext cx="8837454" cy="1"/>
          </a:xfrm>
          <a:prstGeom prst="line">
            <a:avLst/>
          </a:prstGeom>
          <a:ln w="6350">
            <a:solidFill>
              <a:srgbClr val="A32D58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44" name="TextBox 1"/>
          <p:cNvSpPr txBox="1"/>
          <p:nvPr/>
        </p:nvSpPr>
        <p:spPr>
          <a:xfrm>
            <a:off x="57258" y="360114"/>
            <a:ext cx="8076889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3200" b="1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/>
              <a:t> </a:t>
            </a:r>
            <a:r>
              <a:rPr lang="en-US" altLang="zh-CN" dirty="0"/>
              <a:t>KNN (</a:t>
            </a:r>
            <a:r>
              <a:rPr lang="en-US" altLang="zh-CN" sz="3200" dirty="0">
                <a:latin typeface="Arial Unicode MS"/>
                <a:ea typeface="inherit"/>
              </a:rPr>
              <a:t>Predict</a:t>
            </a:r>
            <a:r>
              <a:rPr lang="en-US" altLang="zh-CN" dirty="0"/>
              <a:t>)</a:t>
            </a:r>
            <a:endParaRPr lang="en-US" dirty="0"/>
          </a:p>
        </p:txBody>
      </p:sp>
      <p:pic>
        <p:nvPicPr>
          <p:cNvPr id="25" name="图片 1">
            <a:extLst>
              <a:ext uri="{FF2B5EF4-FFF2-40B4-BE49-F238E27FC236}">
                <a16:creationId xmlns:a16="http://schemas.microsoft.com/office/drawing/2014/main" id="{B1D89E0C-2FF7-53B4-A4EA-14217853CC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2196" y="1609389"/>
            <a:ext cx="3198201" cy="924781"/>
          </a:xfrm>
          <a:prstGeom prst="rect">
            <a:avLst/>
          </a:prstGeom>
        </p:spPr>
      </p:pic>
      <p:pic>
        <p:nvPicPr>
          <p:cNvPr id="26" name="图片 4">
            <a:extLst>
              <a:ext uri="{FF2B5EF4-FFF2-40B4-BE49-F238E27FC236}">
                <a16:creationId xmlns:a16="http://schemas.microsoft.com/office/drawing/2014/main" id="{E5898334-5D3E-E66F-FC5D-BE9E5905CC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7355" y="1468103"/>
            <a:ext cx="4546840" cy="106606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18A7840-8413-40EF-4831-B2ABBE6CD6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4867" y="3005786"/>
            <a:ext cx="10303893" cy="3322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0331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TextBox 9"/>
          <p:cNvSpPr txBox="1">
            <a:spLocks noGrp="1"/>
          </p:cNvSpPr>
          <p:nvPr>
            <p:ph type="sldNum" sz="quarter" idx="2"/>
          </p:nvPr>
        </p:nvSpPr>
        <p:spPr>
          <a:xfrm>
            <a:off x="278149" y="150926"/>
            <a:ext cx="217152" cy="202417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14</a:t>
            </a:fld>
            <a:endParaRPr/>
          </a:p>
        </p:txBody>
      </p:sp>
      <p:sp>
        <p:nvSpPr>
          <p:cNvPr id="143" name="Straight Connector 46"/>
          <p:cNvSpPr/>
          <p:nvPr/>
        </p:nvSpPr>
        <p:spPr>
          <a:xfrm flipH="1" flipV="1">
            <a:off x="-1" y="1098643"/>
            <a:ext cx="8837454" cy="1"/>
          </a:xfrm>
          <a:prstGeom prst="line">
            <a:avLst/>
          </a:prstGeom>
          <a:ln w="6350">
            <a:solidFill>
              <a:srgbClr val="A32D58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44" name="TextBox 1"/>
          <p:cNvSpPr txBox="1"/>
          <p:nvPr/>
        </p:nvSpPr>
        <p:spPr>
          <a:xfrm>
            <a:off x="57258" y="360114"/>
            <a:ext cx="8076889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3200" b="1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/>
              <a:t> </a:t>
            </a:r>
            <a:r>
              <a:rPr lang="en-US" altLang="zh-CN" dirty="0"/>
              <a:t>KNN (</a:t>
            </a:r>
            <a:r>
              <a:rPr lang="en-US" altLang="zh-CN" sz="3200" dirty="0">
                <a:latin typeface="Arial Unicode MS"/>
                <a:ea typeface="inherit"/>
              </a:rPr>
              <a:t>Movie similarity Matrix</a:t>
            </a:r>
            <a:r>
              <a:rPr lang="en-US" altLang="zh-CN" dirty="0"/>
              <a:t>)</a:t>
            </a:r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DA52C53-11C0-2F9D-01C5-1EF6CF1912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808" y="1767849"/>
            <a:ext cx="5169696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b="1" dirty="0">
                <a:solidFill>
                  <a:srgbClr val="333333"/>
                </a:solidFill>
                <a:latin typeface="Arial" panose="020B0604020202020204" pitchFamily="34" charset="0"/>
                <a:ea typeface="Open Sans"/>
              </a:rPr>
              <a:t>P</a:t>
            </a:r>
            <a:r>
              <a:rPr kumimoji="0" lang="en-US" altLang="zh-CN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Open Sans"/>
              </a:rPr>
              <a:t>earson correlation coefficient</a:t>
            </a:r>
            <a:endParaRPr kumimoji="0" lang="zh-CN" altLang="zh-CN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6" name="图片 2">
            <a:extLst>
              <a:ext uri="{FF2B5EF4-FFF2-40B4-BE49-F238E27FC236}">
                <a16:creationId xmlns:a16="http://schemas.microsoft.com/office/drawing/2014/main" id="{16EC4AAC-B3D9-101F-B3A0-ED0F592006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1882" y="1468139"/>
            <a:ext cx="3981450" cy="933450"/>
          </a:xfrm>
          <a:prstGeom prst="rect">
            <a:avLst/>
          </a:prstGeom>
        </p:spPr>
      </p:pic>
      <p:graphicFrame>
        <p:nvGraphicFramePr>
          <p:cNvPr id="21" name="表格 5">
            <a:extLst>
              <a:ext uri="{FF2B5EF4-FFF2-40B4-BE49-F238E27FC236}">
                <a16:creationId xmlns:a16="http://schemas.microsoft.com/office/drawing/2014/main" id="{229D0313-6F4A-D94B-F630-1720DD418B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2797860"/>
              </p:ext>
            </p:extLst>
          </p:nvPr>
        </p:nvGraphicFramePr>
        <p:xfrm>
          <a:off x="6828445" y="2825395"/>
          <a:ext cx="5363558" cy="40404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4978">
                  <a:extLst>
                    <a:ext uri="{9D8B030D-6E8A-4147-A177-3AD203B41FA5}">
                      <a16:colId xmlns:a16="http://schemas.microsoft.com/office/drawing/2014/main" val="3722592792"/>
                    </a:ext>
                  </a:extLst>
                </a:gridCol>
                <a:gridCol w="840291">
                  <a:extLst>
                    <a:ext uri="{9D8B030D-6E8A-4147-A177-3AD203B41FA5}">
                      <a16:colId xmlns:a16="http://schemas.microsoft.com/office/drawing/2014/main" val="3109225800"/>
                    </a:ext>
                  </a:extLst>
                </a:gridCol>
                <a:gridCol w="822897">
                  <a:extLst>
                    <a:ext uri="{9D8B030D-6E8A-4147-A177-3AD203B41FA5}">
                      <a16:colId xmlns:a16="http://schemas.microsoft.com/office/drawing/2014/main" val="3357444339"/>
                    </a:ext>
                  </a:extLst>
                </a:gridCol>
                <a:gridCol w="785334">
                  <a:extLst>
                    <a:ext uri="{9D8B030D-6E8A-4147-A177-3AD203B41FA5}">
                      <a16:colId xmlns:a16="http://schemas.microsoft.com/office/drawing/2014/main" val="1590938809"/>
                    </a:ext>
                  </a:extLst>
                </a:gridCol>
                <a:gridCol w="895029">
                  <a:extLst>
                    <a:ext uri="{9D8B030D-6E8A-4147-A177-3AD203B41FA5}">
                      <a16:colId xmlns:a16="http://schemas.microsoft.com/office/drawing/2014/main" val="3935214911"/>
                    </a:ext>
                  </a:extLst>
                </a:gridCol>
                <a:gridCol w="895029">
                  <a:extLst>
                    <a:ext uri="{9D8B030D-6E8A-4147-A177-3AD203B41FA5}">
                      <a16:colId xmlns:a16="http://schemas.microsoft.com/office/drawing/2014/main" val="1759079632"/>
                    </a:ext>
                  </a:extLst>
                </a:gridCol>
              </a:tblGrid>
              <a:tr h="1021658">
                <a:tc>
                  <a:txBody>
                    <a:bodyPr/>
                    <a:lstStyle/>
                    <a:p>
                      <a:endParaRPr lang="zh-CN" altLang="en-US" sz="1200" b="1" dirty="0">
                        <a:latin typeface="Arial Unicode MS"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effectLst/>
                          <a:latin typeface="Arial Unicode MS"/>
                        </a:rPr>
                        <a:t>Saving Private Ryan</a:t>
                      </a:r>
                      <a:endParaRPr lang="zh-CN" altLang="en-US" sz="1200" b="1" dirty="0">
                        <a:effectLst/>
                        <a:latin typeface="Arial Unicode MS"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effectLst/>
                          <a:latin typeface="Arial Unicode MS"/>
                        </a:rPr>
                        <a:t>Spirited Away</a:t>
                      </a:r>
                      <a:endParaRPr lang="zh-CN" altLang="en-US" sz="1200" b="1" dirty="0">
                        <a:effectLst/>
                        <a:latin typeface="Arial Unicode MS"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effectLst/>
                          <a:latin typeface="Arial Unicode MS"/>
                        </a:rPr>
                        <a:t>WALL-E</a:t>
                      </a:r>
                      <a:endParaRPr lang="zh-CN" altLang="en-US" sz="1200" b="1" dirty="0">
                        <a:effectLst/>
                        <a:latin typeface="Arial Unicode MS"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effectLst/>
                          <a:latin typeface="Arial Unicode MS"/>
                        </a:rPr>
                        <a:t>Titanic</a:t>
                      </a:r>
                      <a:endParaRPr lang="zh-CN" altLang="en-US" sz="1200" b="1" dirty="0">
                        <a:effectLst/>
                        <a:latin typeface="Arial Unicode MS"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effectLst/>
                          <a:latin typeface="Arial Unicode MS"/>
                        </a:rPr>
                        <a:t>The Shawshank</a:t>
                      </a:r>
                      <a:endParaRPr lang="zh-CN" altLang="en-US" sz="1200" b="1" dirty="0">
                        <a:effectLst/>
                        <a:latin typeface="Arial Unicode MS"/>
                      </a:endParaRP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2485483036"/>
                  </a:ext>
                </a:extLst>
              </a:tr>
              <a:tr h="65840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effectLst/>
                          <a:latin typeface="Arial Unicode MS"/>
                        </a:rPr>
                        <a:t>Saving Private Ryan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effectLst/>
                          <a:latin typeface="Arial Unicode MS"/>
                        </a:rPr>
                        <a:t>1.00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effectLst/>
                          <a:latin typeface="Arial Unicode MS"/>
                        </a:rPr>
                        <a:t>-0.943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effectLst/>
                          <a:latin typeface="Arial Unicode MS"/>
                        </a:rPr>
                        <a:t>0.882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effectLst/>
                          <a:latin typeface="Arial Unicode MS"/>
                        </a:rPr>
                        <a:t>-0.974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effectLst/>
                          <a:latin typeface="Arial Unicode MS"/>
                        </a:rPr>
                        <a:t>-0.977</a:t>
                      </a: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1959685653"/>
                  </a:ext>
                </a:extLst>
              </a:tr>
              <a:tr h="47677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effectLst/>
                          <a:latin typeface="Arial Unicode MS"/>
                        </a:rPr>
                        <a:t>Spirited Away</a:t>
                      </a:r>
                      <a:endParaRPr lang="zh-CN" altLang="en-US" sz="1200" b="1" dirty="0">
                        <a:effectLst/>
                        <a:latin typeface="Arial Unicode MS"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effectLst/>
                          <a:latin typeface="Arial Unicode MS"/>
                        </a:rPr>
                        <a:t>-0.943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effectLst/>
                          <a:latin typeface="Arial Unicode MS"/>
                        </a:rPr>
                        <a:t>1.00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effectLst/>
                          <a:latin typeface="Arial Unicode MS"/>
                        </a:rPr>
                        <a:t>-0.625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effectLst/>
                          <a:latin typeface="Arial Unicode MS"/>
                        </a:rPr>
                        <a:t>0.931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effectLst/>
                          <a:latin typeface="Arial Unicode MS"/>
                        </a:rPr>
                        <a:t>0.994</a:t>
                      </a: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1725962774"/>
                  </a:ext>
                </a:extLst>
              </a:tr>
              <a:tr h="42705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effectLst/>
                          <a:latin typeface="Arial Unicode MS"/>
                        </a:rPr>
                        <a:t>WALL-E</a:t>
                      </a:r>
                      <a:endParaRPr lang="zh-CN" altLang="en-US" sz="1200" b="1" dirty="0">
                        <a:effectLst/>
                        <a:latin typeface="Arial Unicode MS"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effectLst/>
                          <a:latin typeface="Arial Unicode MS"/>
                        </a:rPr>
                        <a:t>0.882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effectLst/>
                          <a:latin typeface="Arial Unicode MS"/>
                        </a:rPr>
                        <a:t>-0.625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effectLst/>
                          <a:latin typeface="Arial Unicode MS"/>
                        </a:rPr>
                        <a:t>1.00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effectLst/>
                          <a:latin typeface="Arial Unicode MS"/>
                        </a:rPr>
                        <a:t>-0.804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effectLst/>
                          <a:latin typeface="Arial Unicode MS"/>
                        </a:rPr>
                        <a:t>-0.7</a:t>
                      </a: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1614820274"/>
                  </a:ext>
                </a:extLst>
              </a:tr>
              <a:tr h="42705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effectLst/>
                          <a:latin typeface="Arial Unicode MS"/>
                        </a:rPr>
                        <a:t>Titanic</a:t>
                      </a:r>
                      <a:endParaRPr lang="zh-CN" altLang="en-US" sz="1200" b="1" dirty="0">
                        <a:effectLst/>
                        <a:latin typeface="Arial Unicode MS"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effectLst/>
                          <a:latin typeface="Arial Unicode MS"/>
                        </a:rPr>
                        <a:t>-0.974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effectLst/>
                          <a:latin typeface="Arial Unicode MS"/>
                        </a:rPr>
                        <a:t>0.931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effectLst/>
                          <a:latin typeface="Arial Unicode MS"/>
                        </a:rPr>
                        <a:t>0.78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effectLst/>
                          <a:latin typeface="Arial Unicode MS"/>
                        </a:rPr>
                        <a:t>1.00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effectLst/>
                          <a:latin typeface="Arial Unicode MS"/>
                        </a:rPr>
                        <a:t>0.93</a:t>
                      </a: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3250338572"/>
                  </a:ext>
                </a:extLst>
              </a:tr>
              <a:tr h="102165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effectLst/>
                          <a:latin typeface="Arial Unicode MS"/>
                        </a:rPr>
                        <a:t>The Shawshank</a:t>
                      </a:r>
                      <a:endParaRPr lang="zh-CN" altLang="en-US" sz="1200" b="1" dirty="0">
                        <a:effectLst/>
                        <a:latin typeface="Arial Unicode MS"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effectLst/>
                          <a:latin typeface="Arial Unicode MS"/>
                        </a:rPr>
                        <a:t>-0.977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effectLst/>
                          <a:latin typeface="Arial Unicode MS"/>
                        </a:rPr>
                        <a:t>0.994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effectLst/>
                          <a:latin typeface="Arial Unicode MS"/>
                        </a:rPr>
                        <a:t>-0.7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effectLst/>
                          <a:latin typeface="Arial Unicode MS"/>
                        </a:rPr>
                        <a:t>0.93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effectLst/>
                          <a:latin typeface="Arial Unicode MS"/>
                        </a:rPr>
                        <a:t>1.00</a:t>
                      </a: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951068165"/>
                  </a:ext>
                </a:extLst>
              </a:tr>
            </a:tbl>
          </a:graphicData>
        </a:graphic>
      </p:graphicFrame>
      <p:pic>
        <p:nvPicPr>
          <p:cNvPr id="22" name="图片 1">
            <a:extLst>
              <a:ext uri="{FF2B5EF4-FFF2-40B4-BE49-F238E27FC236}">
                <a16:creationId xmlns:a16="http://schemas.microsoft.com/office/drawing/2014/main" id="{3180C481-B70C-1F2B-4343-27F292D90E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268" y="1560125"/>
            <a:ext cx="2993928" cy="865714"/>
          </a:xfrm>
          <a:prstGeom prst="rect">
            <a:avLst/>
          </a:prstGeom>
        </p:spPr>
      </p:pic>
      <p:graphicFrame>
        <p:nvGraphicFramePr>
          <p:cNvPr id="11" name="表格 4">
            <a:extLst>
              <a:ext uri="{FF2B5EF4-FFF2-40B4-BE49-F238E27FC236}">
                <a16:creationId xmlns:a16="http://schemas.microsoft.com/office/drawing/2014/main" id="{AA4B3874-9E8B-8F2B-DBC3-EDC91F0690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7420236"/>
              </p:ext>
            </p:extLst>
          </p:nvPr>
        </p:nvGraphicFramePr>
        <p:xfrm>
          <a:off x="0" y="2842791"/>
          <a:ext cx="6667926" cy="34381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1321">
                  <a:extLst>
                    <a:ext uri="{9D8B030D-6E8A-4147-A177-3AD203B41FA5}">
                      <a16:colId xmlns:a16="http://schemas.microsoft.com/office/drawing/2014/main" val="1449191199"/>
                    </a:ext>
                  </a:extLst>
                </a:gridCol>
                <a:gridCol w="1111321">
                  <a:extLst>
                    <a:ext uri="{9D8B030D-6E8A-4147-A177-3AD203B41FA5}">
                      <a16:colId xmlns:a16="http://schemas.microsoft.com/office/drawing/2014/main" val="3605273147"/>
                    </a:ext>
                  </a:extLst>
                </a:gridCol>
                <a:gridCol w="1111321">
                  <a:extLst>
                    <a:ext uri="{9D8B030D-6E8A-4147-A177-3AD203B41FA5}">
                      <a16:colId xmlns:a16="http://schemas.microsoft.com/office/drawing/2014/main" val="7019745"/>
                    </a:ext>
                  </a:extLst>
                </a:gridCol>
                <a:gridCol w="1111321">
                  <a:extLst>
                    <a:ext uri="{9D8B030D-6E8A-4147-A177-3AD203B41FA5}">
                      <a16:colId xmlns:a16="http://schemas.microsoft.com/office/drawing/2014/main" val="3745632137"/>
                    </a:ext>
                  </a:extLst>
                </a:gridCol>
                <a:gridCol w="1111321">
                  <a:extLst>
                    <a:ext uri="{9D8B030D-6E8A-4147-A177-3AD203B41FA5}">
                      <a16:colId xmlns:a16="http://schemas.microsoft.com/office/drawing/2014/main" val="12382296"/>
                    </a:ext>
                  </a:extLst>
                </a:gridCol>
                <a:gridCol w="1111321">
                  <a:extLst>
                    <a:ext uri="{9D8B030D-6E8A-4147-A177-3AD203B41FA5}">
                      <a16:colId xmlns:a16="http://schemas.microsoft.com/office/drawing/2014/main" val="396995801"/>
                    </a:ext>
                  </a:extLst>
                </a:gridCol>
              </a:tblGrid>
              <a:tr h="1495086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7015409"/>
                  </a:ext>
                </a:extLst>
              </a:tr>
              <a:tr h="387435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effectLst/>
                        </a:rPr>
                        <a:t>Mike</a:t>
                      </a:r>
                      <a:endParaRPr lang="zh-CN" altLang="en-US" dirty="0">
                        <a:effectLst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effectLst/>
                        </a:rPr>
                        <a:t>5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effectLst/>
                        </a:rPr>
                        <a:t>3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effectLst/>
                        </a:rPr>
                        <a:t>4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effectLst/>
                        </a:rPr>
                        <a:t>4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effectLst/>
                        </a:rPr>
                        <a:t>?</a:t>
                      </a: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3943162206"/>
                  </a:ext>
                </a:extLst>
              </a:tr>
              <a:tr h="387435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effectLst/>
                        </a:rPr>
                        <a:t>Carol</a:t>
                      </a:r>
                      <a:endParaRPr lang="zh-CN" altLang="en-US" dirty="0">
                        <a:effectLst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effectLst/>
                        </a:rPr>
                        <a:t>3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effectLst/>
                        </a:rPr>
                        <a:t>1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effectLst/>
                        </a:rPr>
                        <a:t>NAN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effectLst/>
                        </a:rPr>
                        <a:t>3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effectLst/>
                        </a:rPr>
                        <a:t>3</a:t>
                      </a: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1527365526"/>
                  </a:ext>
                </a:extLst>
              </a:tr>
              <a:tr h="387435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effectLst/>
                        </a:rPr>
                        <a:t>Max</a:t>
                      </a:r>
                      <a:endParaRPr lang="zh-CN" altLang="en-US" dirty="0">
                        <a:effectLst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effectLst/>
                        </a:rPr>
                        <a:t>4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effectLst/>
                        </a:rPr>
                        <a:t>3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effectLst/>
                        </a:rPr>
                        <a:t>4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effectLst/>
                        </a:rPr>
                        <a:t>3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effectLst/>
                        </a:rPr>
                        <a:t>5</a:t>
                      </a: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2937037920"/>
                  </a:ext>
                </a:extLst>
              </a:tr>
              <a:tr h="387435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effectLst/>
                        </a:rPr>
                        <a:t>Marry</a:t>
                      </a:r>
                      <a:endParaRPr lang="zh-CN" altLang="en-US" dirty="0">
                        <a:effectLst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effectLst/>
                        </a:rPr>
                        <a:t>3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effectLst/>
                        </a:rPr>
                        <a:t>3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effectLst/>
                        </a:rPr>
                        <a:t>1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effectLst/>
                        </a:rPr>
                        <a:t>5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effectLst/>
                        </a:rPr>
                        <a:t>4</a:t>
                      </a: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3173891015"/>
                  </a:ext>
                </a:extLst>
              </a:tr>
              <a:tr h="387435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effectLst/>
                        </a:rPr>
                        <a:t>Jack</a:t>
                      </a:r>
                      <a:endParaRPr lang="zh-CN" altLang="en-US" dirty="0">
                        <a:effectLst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effectLst/>
                        </a:rPr>
                        <a:t>1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effectLst/>
                        </a:rPr>
                        <a:t>5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effectLst/>
                        </a:rPr>
                        <a:t>5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effectLst/>
                        </a:rPr>
                        <a:t>2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effectLst/>
                        </a:rPr>
                        <a:t>1</a:t>
                      </a: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1840280762"/>
                  </a:ext>
                </a:extLst>
              </a:tr>
            </a:tbl>
          </a:graphicData>
        </a:graphic>
      </p:graphicFrame>
      <p:pic>
        <p:nvPicPr>
          <p:cNvPr id="12" name="图片 5">
            <a:extLst>
              <a:ext uri="{FF2B5EF4-FFF2-40B4-BE49-F238E27FC236}">
                <a16:creationId xmlns:a16="http://schemas.microsoft.com/office/drawing/2014/main" id="{F7D36D68-E266-B81F-7247-B046930CE07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627" y="2937116"/>
            <a:ext cx="968910" cy="1367638"/>
          </a:xfrm>
          <a:prstGeom prst="rect">
            <a:avLst/>
          </a:prstGeom>
        </p:spPr>
      </p:pic>
      <p:pic>
        <p:nvPicPr>
          <p:cNvPr id="13" name="图片 6">
            <a:extLst>
              <a:ext uri="{FF2B5EF4-FFF2-40B4-BE49-F238E27FC236}">
                <a16:creationId xmlns:a16="http://schemas.microsoft.com/office/drawing/2014/main" id="{179F7F3D-2D91-C644-3B59-D5269AB4F22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7378" y="2942928"/>
            <a:ext cx="936806" cy="1352072"/>
          </a:xfrm>
          <a:prstGeom prst="rect">
            <a:avLst/>
          </a:prstGeom>
        </p:spPr>
      </p:pic>
      <p:pic>
        <p:nvPicPr>
          <p:cNvPr id="14" name="图片 7">
            <a:extLst>
              <a:ext uri="{FF2B5EF4-FFF2-40B4-BE49-F238E27FC236}">
                <a16:creationId xmlns:a16="http://schemas.microsoft.com/office/drawing/2014/main" id="{37C3BC87-C094-8BD3-262C-2CE530A836F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4703" y="2927315"/>
            <a:ext cx="905280" cy="1338410"/>
          </a:xfrm>
          <a:prstGeom prst="rect">
            <a:avLst/>
          </a:prstGeom>
        </p:spPr>
      </p:pic>
      <p:pic>
        <p:nvPicPr>
          <p:cNvPr id="15" name="图片 8">
            <a:extLst>
              <a:ext uri="{FF2B5EF4-FFF2-40B4-BE49-F238E27FC236}">
                <a16:creationId xmlns:a16="http://schemas.microsoft.com/office/drawing/2014/main" id="{1288211B-5A20-66AF-0225-B885404AF0B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0502" y="2942928"/>
            <a:ext cx="913190" cy="1352072"/>
          </a:xfrm>
          <a:prstGeom prst="rect">
            <a:avLst/>
          </a:prstGeom>
        </p:spPr>
      </p:pic>
      <p:pic>
        <p:nvPicPr>
          <p:cNvPr id="16" name="图片 9">
            <a:extLst>
              <a:ext uri="{FF2B5EF4-FFF2-40B4-BE49-F238E27FC236}">
                <a16:creationId xmlns:a16="http://schemas.microsoft.com/office/drawing/2014/main" id="{B7DB1F87-8908-D4D1-B5B9-3793BF7F22F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3662" y="2927315"/>
            <a:ext cx="914659" cy="1349368"/>
          </a:xfrm>
          <a:prstGeom prst="rect">
            <a:avLst/>
          </a:prstGeom>
        </p:spPr>
      </p:pic>
      <p:graphicFrame>
        <p:nvGraphicFramePr>
          <p:cNvPr id="26" name="表格 3">
            <a:extLst>
              <a:ext uri="{FF2B5EF4-FFF2-40B4-BE49-F238E27FC236}">
                <a16:creationId xmlns:a16="http://schemas.microsoft.com/office/drawing/2014/main" id="{AF7CFA03-78A4-2C8F-E733-66F011BB43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1364679"/>
              </p:ext>
            </p:extLst>
          </p:nvPr>
        </p:nvGraphicFramePr>
        <p:xfrm>
          <a:off x="0" y="6434732"/>
          <a:ext cx="6667926" cy="3886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1321">
                  <a:extLst>
                    <a:ext uri="{9D8B030D-6E8A-4147-A177-3AD203B41FA5}">
                      <a16:colId xmlns:a16="http://schemas.microsoft.com/office/drawing/2014/main" val="1553019919"/>
                    </a:ext>
                  </a:extLst>
                </a:gridCol>
                <a:gridCol w="1111321">
                  <a:extLst>
                    <a:ext uri="{9D8B030D-6E8A-4147-A177-3AD203B41FA5}">
                      <a16:colId xmlns:a16="http://schemas.microsoft.com/office/drawing/2014/main" val="2196758674"/>
                    </a:ext>
                  </a:extLst>
                </a:gridCol>
                <a:gridCol w="1111321">
                  <a:extLst>
                    <a:ext uri="{9D8B030D-6E8A-4147-A177-3AD203B41FA5}">
                      <a16:colId xmlns:a16="http://schemas.microsoft.com/office/drawing/2014/main" val="3589088822"/>
                    </a:ext>
                  </a:extLst>
                </a:gridCol>
                <a:gridCol w="1111321">
                  <a:extLst>
                    <a:ext uri="{9D8B030D-6E8A-4147-A177-3AD203B41FA5}">
                      <a16:colId xmlns:a16="http://schemas.microsoft.com/office/drawing/2014/main" val="461088617"/>
                    </a:ext>
                  </a:extLst>
                </a:gridCol>
                <a:gridCol w="1111321">
                  <a:extLst>
                    <a:ext uri="{9D8B030D-6E8A-4147-A177-3AD203B41FA5}">
                      <a16:colId xmlns:a16="http://schemas.microsoft.com/office/drawing/2014/main" val="3819773026"/>
                    </a:ext>
                  </a:extLst>
                </a:gridCol>
                <a:gridCol w="1111321">
                  <a:extLst>
                    <a:ext uri="{9D8B030D-6E8A-4147-A177-3AD203B41FA5}">
                      <a16:colId xmlns:a16="http://schemas.microsoft.com/office/drawing/2014/main" val="27723686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effectLst/>
                        </a:rPr>
                        <a:t>mean</a:t>
                      </a:r>
                      <a:endParaRPr lang="zh-CN" altLang="en-US" dirty="0">
                        <a:effectLst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effectLst/>
                        </a:rPr>
                        <a:t>3.2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effectLst/>
                        </a:rPr>
                        <a:t>3.0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effectLst/>
                        </a:rPr>
                        <a:t>3.2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effectLst/>
                        </a:rPr>
                        <a:t>3.4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FF0000"/>
                          </a:solidFill>
                          <a:effectLst/>
                        </a:rPr>
                        <a:t>3.25</a:t>
                      </a: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6863297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7767603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TextBox 9"/>
          <p:cNvSpPr txBox="1">
            <a:spLocks noGrp="1"/>
          </p:cNvSpPr>
          <p:nvPr>
            <p:ph type="sldNum" sz="quarter" idx="2"/>
          </p:nvPr>
        </p:nvSpPr>
        <p:spPr>
          <a:xfrm>
            <a:off x="278149" y="150926"/>
            <a:ext cx="217152" cy="202417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15</a:t>
            </a:fld>
            <a:endParaRPr/>
          </a:p>
        </p:txBody>
      </p:sp>
      <p:sp>
        <p:nvSpPr>
          <p:cNvPr id="143" name="Straight Connector 46"/>
          <p:cNvSpPr/>
          <p:nvPr/>
        </p:nvSpPr>
        <p:spPr>
          <a:xfrm flipH="1" flipV="1">
            <a:off x="-1" y="1098643"/>
            <a:ext cx="8837454" cy="1"/>
          </a:xfrm>
          <a:prstGeom prst="line">
            <a:avLst/>
          </a:prstGeom>
          <a:ln w="6350">
            <a:solidFill>
              <a:srgbClr val="A32D58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44" name="TextBox 1"/>
          <p:cNvSpPr txBox="1"/>
          <p:nvPr/>
        </p:nvSpPr>
        <p:spPr>
          <a:xfrm>
            <a:off x="57258" y="360114"/>
            <a:ext cx="8076889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3200" b="1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/>
              <a:t> </a:t>
            </a:r>
            <a:r>
              <a:rPr lang="en-US" altLang="zh-CN" dirty="0"/>
              <a:t>KNN (</a:t>
            </a:r>
            <a:r>
              <a:rPr lang="en-US" altLang="zh-CN" sz="3200" dirty="0">
                <a:latin typeface="Arial Unicode MS"/>
                <a:ea typeface="inherit"/>
              </a:rPr>
              <a:t>Predict</a:t>
            </a:r>
            <a:r>
              <a:rPr lang="en-US" altLang="zh-CN" dirty="0"/>
              <a:t>)</a:t>
            </a:r>
            <a:endParaRPr lang="en-US" dirty="0"/>
          </a:p>
        </p:txBody>
      </p:sp>
      <p:pic>
        <p:nvPicPr>
          <p:cNvPr id="26" name="图片 4">
            <a:extLst>
              <a:ext uri="{FF2B5EF4-FFF2-40B4-BE49-F238E27FC236}">
                <a16:creationId xmlns:a16="http://schemas.microsoft.com/office/drawing/2014/main" id="{E5898334-5D3E-E66F-FC5D-BE9E5905CC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846" y="1433467"/>
            <a:ext cx="4546840" cy="106606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E366AFB-93D4-A77E-3E15-6C75BF66AF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9774" y="3801459"/>
            <a:ext cx="6582226" cy="3056541"/>
          </a:xfrm>
          <a:prstGeom prst="rect">
            <a:avLst/>
          </a:prstGeom>
        </p:spPr>
      </p:pic>
      <p:pic>
        <p:nvPicPr>
          <p:cNvPr id="7" name="Picture 6" descr="Chart, histogram&#10;&#10;Description automatically generated">
            <a:extLst>
              <a:ext uri="{FF2B5EF4-FFF2-40B4-BE49-F238E27FC236}">
                <a16:creationId xmlns:a16="http://schemas.microsoft.com/office/drawing/2014/main" id="{F3CB8E65-2ED9-3C44-2F36-CA9231A129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8916" y="220736"/>
            <a:ext cx="5295238" cy="3542857"/>
          </a:xfrm>
          <a:prstGeom prst="rect">
            <a:avLst/>
          </a:prstGeom>
        </p:spPr>
      </p:pic>
      <p:pic>
        <p:nvPicPr>
          <p:cNvPr id="13" name="图片 14">
            <a:extLst>
              <a:ext uri="{FF2B5EF4-FFF2-40B4-BE49-F238E27FC236}">
                <a16:creationId xmlns:a16="http://schemas.microsoft.com/office/drawing/2014/main" id="{B97E1E5B-9870-F038-A42A-A6E972AE90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1139" y="2499534"/>
            <a:ext cx="2009775" cy="342900"/>
          </a:xfrm>
          <a:prstGeom prst="rect">
            <a:avLst/>
          </a:prstGeom>
        </p:spPr>
      </p:pic>
      <p:pic>
        <p:nvPicPr>
          <p:cNvPr id="14" name="图片 15">
            <a:extLst>
              <a:ext uri="{FF2B5EF4-FFF2-40B4-BE49-F238E27FC236}">
                <a16:creationId xmlns:a16="http://schemas.microsoft.com/office/drawing/2014/main" id="{03B6B7ED-A803-B04D-278A-58DB3B4D98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1139" y="2920472"/>
            <a:ext cx="2971800" cy="390525"/>
          </a:xfrm>
          <a:prstGeom prst="rect">
            <a:avLst/>
          </a:prstGeom>
        </p:spPr>
      </p:pic>
      <p:pic>
        <p:nvPicPr>
          <p:cNvPr id="15" name="图片 16">
            <a:extLst>
              <a:ext uri="{FF2B5EF4-FFF2-40B4-BE49-F238E27FC236}">
                <a16:creationId xmlns:a16="http://schemas.microsoft.com/office/drawing/2014/main" id="{3A3C16AC-CC82-25D4-B639-CA039FC8DC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1139" y="3435672"/>
            <a:ext cx="3667125" cy="361950"/>
          </a:xfrm>
          <a:prstGeom prst="rect">
            <a:avLst/>
          </a:prstGeom>
        </p:spPr>
      </p:pic>
      <p:pic>
        <p:nvPicPr>
          <p:cNvPr id="16" name="图片 17">
            <a:extLst>
              <a:ext uri="{FF2B5EF4-FFF2-40B4-BE49-F238E27FC236}">
                <a16:creationId xmlns:a16="http://schemas.microsoft.com/office/drawing/2014/main" id="{EFE25918-70DF-E7A1-524B-51D292A4717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1139" y="3872052"/>
            <a:ext cx="4657725" cy="40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67776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TextBox 9"/>
          <p:cNvSpPr txBox="1">
            <a:spLocks noGrp="1"/>
          </p:cNvSpPr>
          <p:nvPr>
            <p:ph type="sldNum" sz="quarter" idx="2"/>
          </p:nvPr>
        </p:nvSpPr>
        <p:spPr>
          <a:xfrm>
            <a:off x="278149" y="150926"/>
            <a:ext cx="217152" cy="202417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16</a:t>
            </a:fld>
            <a:endParaRPr/>
          </a:p>
        </p:txBody>
      </p:sp>
      <p:sp>
        <p:nvSpPr>
          <p:cNvPr id="143" name="Straight Connector 46"/>
          <p:cNvSpPr/>
          <p:nvPr/>
        </p:nvSpPr>
        <p:spPr>
          <a:xfrm flipH="1" flipV="1">
            <a:off x="-1" y="1098643"/>
            <a:ext cx="8837454" cy="1"/>
          </a:xfrm>
          <a:prstGeom prst="line">
            <a:avLst/>
          </a:prstGeom>
          <a:ln w="6350">
            <a:solidFill>
              <a:srgbClr val="A32D58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44" name="TextBox 1"/>
          <p:cNvSpPr txBox="1"/>
          <p:nvPr/>
        </p:nvSpPr>
        <p:spPr>
          <a:xfrm>
            <a:off x="57258" y="360114"/>
            <a:ext cx="8076889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3200" b="1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/>
              <a:t> </a:t>
            </a:r>
            <a:r>
              <a:rPr lang="en-US" altLang="zh-CN" dirty="0"/>
              <a:t>SVD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9280687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TextBox 9"/>
          <p:cNvSpPr txBox="1">
            <a:spLocks noGrp="1"/>
          </p:cNvSpPr>
          <p:nvPr>
            <p:ph type="sldNum" sz="quarter" idx="2"/>
          </p:nvPr>
        </p:nvSpPr>
        <p:spPr>
          <a:xfrm>
            <a:off x="278149" y="150926"/>
            <a:ext cx="217152" cy="202417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17</a:t>
            </a:fld>
            <a:endParaRPr/>
          </a:p>
        </p:txBody>
      </p:sp>
      <p:sp>
        <p:nvSpPr>
          <p:cNvPr id="143" name="Straight Connector 46"/>
          <p:cNvSpPr/>
          <p:nvPr/>
        </p:nvSpPr>
        <p:spPr>
          <a:xfrm flipH="1" flipV="1">
            <a:off x="-1" y="1098643"/>
            <a:ext cx="8837454" cy="1"/>
          </a:xfrm>
          <a:prstGeom prst="line">
            <a:avLst/>
          </a:prstGeom>
          <a:ln w="6350">
            <a:solidFill>
              <a:srgbClr val="A32D58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44" name="TextBox 1"/>
          <p:cNvSpPr txBox="1"/>
          <p:nvPr/>
        </p:nvSpPr>
        <p:spPr>
          <a:xfrm>
            <a:off x="57258" y="360114"/>
            <a:ext cx="8076889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3200" b="1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dirty="0"/>
              <a:t> </a:t>
            </a:r>
            <a:r>
              <a:rPr lang="en-US" altLang="zh-CN" dirty="0"/>
              <a:t>SGD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0899081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water, table, holding, large&#10;&#10;Description automatically generated">
            <a:extLst>
              <a:ext uri="{FF2B5EF4-FFF2-40B4-BE49-F238E27FC236}">
                <a16:creationId xmlns:a16="http://schemas.microsoft.com/office/drawing/2014/main" id="{599D5BCB-9D4B-4FF3-87A2-31F12F42320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4B14C0B-B0BA-4E8C-89F4-F1D6D70A917A}"/>
              </a:ext>
            </a:extLst>
          </p:cNvPr>
          <p:cNvSpPr txBox="1"/>
          <p:nvPr/>
        </p:nvSpPr>
        <p:spPr>
          <a:xfrm>
            <a:off x="651641" y="2154621"/>
            <a:ext cx="7935311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cs typeface="Arial" panose="020B0604020202020204" pitchFamily="34" charset="0"/>
              </a:rPr>
              <a:t>4. Evaluation and Comparation</a:t>
            </a:r>
          </a:p>
          <a:p>
            <a:r>
              <a:rPr 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881923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6EE7B40-6EAD-CC90-1099-AA1D812E37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0738" y="1167809"/>
            <a:ext cx="4363574" cy="2413591"/>
          </a:xfrm>
          <a:prstGeom prst="rect">
            <a:avLst/>
          </a:prstGeom>
        </p:spPr>
      </p:pic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A0F14B2E-9954-48D2-ADD2-919DDAEB00CD}"/>
              </a:ext>
            </a:extLst>
          </p:cNvPr>
          <p:cNvCxnSpPr>
            <a:cxnSpLocks/>
          </p:cNvCxnSpPr>
          <p:nvPr/>
        </p:nvCxnSpPr>
        <p:spPr>
          <a:xfrm flipH="1">
            <a:off x="0" y="1098644"/>
            <a:ext cx="8837453" cy="0"/>
          </a:xfrm>
          <a:prstGeom prst="line">
            <a:avLst/>
          </a:prstGeom>
          <a:ln>
            <a:gradFill flip="none" rotWithShape="1">
              <a:gsLst>
                <a:gs pos="0">
                  <a:srgbClr val="EE2E24"/>
                </a:gs>
                <a:gs pos="100000">
                  <a:srgbClr val="582B8B"/>
                </a:gs>
              </a:gsLst>
              <a:lin ang="27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805C66A6-441B-4DAD-A035-55A47726C32B}"/>
              </a:ext>
            </a:extLst>
          </p:cNvPr>
          <p:cNvSpPr txBox="1"/>
          <p:nvPr/>
        </p:nvSpPr>
        <p:spPr>
          <a:xfrm>
            <a:off x="189185" y="409903"/>
            <a:ext cx="57491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Evaluation and Comparation</a:t>
            </a:r>
          </a:p>
        </p:txBody>
      </p:sp>
      <p:sp>
        <p:nvSpPr>
          <p:cNvPr id="11" name="AutoShape 8">
            <a:extLst>
              <a:ext uri="{FF2B5EF4-FFF2-40B4-BE49-F238E27FC236}">
                <a16:creationId xmlns:a16="http://schemas.microsoft.com/office/drawing/2014/main" id="{F4AF596C-A73B-466D-A90D-8C506287F97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aphicFrame>
        <p:nvGraphicFramePr>
          <p:cNvPr id="12" name="表格 5">
            <a:extLst>
              <a:ext uri="{FF2B5EF4-FFF2-40B4-BE49-F238E27FC236}">
                <a16:creationId xmlns:a16="http://schemas.microsoft.com/office/drawing/2014/main" id="{9C3C8D05-91DF-3DC0-28BA-0CB36DB0A1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750998"/>
              </p:ext>
            </p:extLst>
          </p:nvPr>
        </p:nvGraphicFramePr>
        <p:xfrm>
          <a:off x="47688" y="2945425"/>
          <a:ext cx="8631774" cy="36465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4949">
                  <a:extLst>
                    <a:ext uri="{9D8B030D-6E8A-4147-A177-3AD203B41FA5}">
                      <a16:colId xmlns:a16="http://schemas.microsoft.com/office/drawing/2014/main" val="3722592792"/>
                    </a:ext>
                  </a:extLst>
                </a:gridCol>
                <a:gridCol w="981841">
                  <a:extLst>
                    <a:ext uri="{9D8B030D-6E8A-4147-A177-3AD203B41FA5}">
                      <a16:colId xmlns:a16="http://schemas.microsoft.com/office/drawing/2014/main" val="3205152979"/>
                    </a:ext>
                  </a:extLst>
                </a:gridCol>
                <a:gridCol w="1432586">
                  <a:extLst>
                    <a:ext uri="{9D8B030D-6E8A-4147-A177-3AD203B41FA5}">
                      <a16:colId xmlns:a16="http://schemas.microsoft.com/office/drawing/2014/main" val="3109225800"/>
                    </a:ext>
                  </a:extLst>
                </a:gridCol>
                <a:gridCol w="1592494">
                  <a:extLst>
                    <a:ext uri="{9D8B030D-6E8A-4147-A177-3AD203B41FA5}">
                      <a16:colId xmlns:a16="http://schemas.microsoft.com/office/drawing/2014/main" val="3357444339"/>
                    </a:ext>
                  </a:extLst>
                </a:gridCol>
                <a:gridCol w="1335640">
                  <a:extLst>
                    <a:ext uri="{9D8B030D-6E8A-4147-A177-3AD203B41FA5}">
                      <a16:colId xmlns:a16="http://schemas.microsoft.com/office/drawing/2014/main" val="1590938809"/>
                    </a:ext>
                  </a:extLst>
                </a:gridCol>
                <a:gridCol w="1356189">
                  <a:extLst>
                    <a:ext uri="{9D8B030D-6E8A-4147-A177-3AD203B41FA5}">
                      <a16:colId xmlns:a16="http://schemas.microsoft.com/office/drawing/2014/main" val="3935214911"/>
                    </a:ext>
                  </a:extLst>
                </a:gridCol>
                <a:gridCol w="998075">
                  <a:extLst>
                    <a:ext uri="{9D8B030D-6E8A-4147-A177-3AD203B41FA5}">
                      <a16:colId xmlns:a16="http://schemas.microsoft.com/office/drawing/2014/main" val="1759079632"/>
                    </a:ext>
                  </a:extLst>
                </a:gridCol>
              </a:tblGrid>
              <a:tr h="516790">
                <a:tc>
                  <a:txBody>
                    <a:bodyPr/>
                    <a:lstStyle/>
                    <a:p>
                      <a:endParaRPr lang="zh-CN" altLang="en-US" sz="1800" b="1" dirty="0">
                        <a:latin typeface="Arial Unicode MS"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endParaRPr lang="zh-CN" altLang="en-US" sz="1800" b="1" dirty="0">
                        <a:latin typeface="Arial Unicode MS"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effectLst/>
                        </a:rPr>
                        <a:t>KNN(user)</a:t>
                      </a:r>
                      <a:endParaRPr lang="zh-CN" altLang="en-US" sz="1800" b="1" dirty="0">
                        <a:effectLst/>
                        <a:latin typeface="Arial Unicode MS"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effectLst/>
                        </a:rPr>
                        <a:t>KNN(movie)</a:t>
                      </a:r>
                      <a:endParaRPr lang="zh-CN" altLang="en-US" sz="1800" b="1" dirty="0">
                        <a:effectLst/>
                        <a:latin typeface="Arial Unicode MS"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effectLst/>
                        </a:rPr>
                        <a:t>SVD</a:t>
                      </a:r>
                      <a:endParaRPr lang="zh-CN" altLang="en-US" sz="1800" b="1" dirty="0">
                        <a:effectLst/>
                        <a:latin typeface="Arial Unicode MS"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effectLst/>
                        </a:rPr>
                        <a:t>SGD</a:t>
                      </a:r>
                      <a:endParaRPr lang="zh-CN" altLang="en-US" sz="1800" b="1" dirty="0">
                        <a:effectLst/>
                        <a:latin typeface="Arial Unicode MS"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b="1" dirty="0">
                        <a:effectLst/>
                        <a:latin typeface="Arial Unicode MS"/>
                      </a:endParaRP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2485483036"/>
                  </a:ext>
                </a:extLst>
              </a:tr>
              <a:tr h="40942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effectLst/>
                          <a:latin typeface="Arial Unicode MS"/>
                        </a:rPr>
                        <a:t>Df_11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effectLst/>
                        </a:rPr>
                        <a:t>MAE</a:t>
                      </a:r>
                      <a:endParaRPr lang="en-US" altLang="zh-CN" sz="1800" b="1" dirty="0">
                        <a:effectLst/>
                        <a:latin typeface="Arial Unicode MS"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>
                          <a:effectLst/>
                        </a:rPr>
                        <a:t>1.00</a:t>
                      </a:r>
                      <a:endParaRPr lang="en-US" altLang="zh-CN" sz="1800">
                        <a:effectLst/>
                        <a:latin typeface="Arial Unicode MS"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>
                          <a:effectLst/>
                        </a:rPr>
                        <a:t>0.78</a:t>
                      </a:r>
                      <a:endParaRPr lang="en-US" altLang="zh-CN" sz="1800">
                        <a:effectLst/>
                        <a:latin typeface="Arial Unicode MS"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effectLst/>
                        </a:rPr>
                        <a:t>0.82</a:t>
                      </a:r>
                      <a:endParaRPr lang="en-US" altLang="zh-CN" sz="1800" dirty="0">
                        <a:effectLst/>
                        <a:latin typeface="Arial Unicode MS"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>
                          <a:effectLst/>
                        </a:rPr>
                        <a:t>0.94</a:t>
                      </a:r>
                      <a:endParaRPr lang="en-US" altLang="zh-CN" sz="1800">
                        <a:effectLst/>
                        <a:latin typeface="Arial Unicode MS"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>
                          <a:effectLst/>
                        </a:rPr>
                        <a:t>0.99</a:t>
                      </a:r>
                      <a:endParaRPr lang="en-US" altLang="zh-CN" sz="1800">
                        <a:effectLst/>
                        <a:latin typeface="Arial Unicode MS"/>
                      </a:endParaRP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19596856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altLang="zh-CN" sz="1800" b="1" dirty="0">
                        <a:effectLst/>
                        <a:latin typeface="Arial Unicode MS"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effectLst/>
                        </a:rPr>
                        <a:t>RMSE</a:t>
                      </a:r>
                      <a:endParaRPr lang="zh-CN" altLang="en-US" sz="1800" b="1" dirty="0">
                        <a:effectLst/>
                        <a:latin typeface="Arial Unicode MS"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effectLst/>
                        </a:rPr>
                        <a:t>0.78</a:t>
                      </a:r>
                      <a:endParaRPr lang="en-US" altLang="zh-CN" sz="1800" dirty="0">
                        <a:effectLst/>
                        <a:latin typeface="Arial Unicode MS"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effectLst/>
                        </a:rPr>
                        <a:t>1.00</a:t>
                      </a:r>
                      <a:endParaRPr lang="en-US" altLang="zh-CN" sz="1800" dirty="0">
                        <a:effectLst/>
                        <a:latin typeface="Arial Unicode MS"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effectLst/>
                        </a:rPr>
                        <a:t>0.94</a:t>
                      </a:r>
                      <a:endParaRPr lang="en-US" altLang="zh-CN" sz="1800" dirty="0">
                        <a:effectLst/>
                        <a:latin typeface="Arial Unicode MS"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effectLst/>
                        </a:rPr>
                        <a:t>0.85</a:t>
                      </a:r>
                      <a:endParaRPr lang="en-US" altLang="zh-CN" sz="1800" dirty="0">
                        <a:effectLst/>
                        <a:latin typeface="Arial Unicode MS"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effectLst/>
                        </a:rPr>
                        <a:t>0.74</a:t>
                      </a:r>
                      <a:endParaRPr lang="en-US" altLang="zh-CN" sz="1800" dirty="0">
                        <a:effectLst/>
                        <a:latin typeface="Arial Unicode MS"/>
                      </a:endParaRP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1725962774"/>
                  </a:ext>
                </a:extLst>
              </a:tr>
              <a:tr h="30697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effectLst/>
                          <a:latin typeface="Arial Unicode MS"/>
                        </a:rPr>
                        <a:t>Df_25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effectLst/>
                        </a:rPr>
                        <a:t>MAE</a:t>
                      </a:r>
                      <a:endParaRPr lang="en-US" altLang="zh-CN" sz="1800" b="1" dirty="0">
                        <a:effectLst/>
                        <a:latin typeface="Arial Unicode MS"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endParaRPr lang="en-US" altLang="zh-CN" sz="1800" dirty="0">
                        <a:effectLst/>
                        <a:latin typeface="Arial Unicode MS"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endParaRPr lang="en-US" altLang="zh-CN" sz="1800" dirty="0">
                        <a:effectLst/>
                        <a:latin typeface="Arial Unicode MS"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endParaRPr lang="en-US" altLang="zh-CN" sz="1800" dirty="0">
                        <a:effectLst/>
                        <a:latin typeface="Arial Unicode MS"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endParaRPr lang="en-US" altLang="zh-CN" sz="1800" dirty="0">
                        <a:effectLst/>
                        <a:latin typeface="Arial Unicode MS"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endParaRPr lang="en-US" altLang="zh-CN" sz="1800" dirty="0">
                        <a:effectLst/>
                        <a:latin typeface="Arial Unicode MS"/>
                      </a:endParaRP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225549105"/>
                  </a:ext>
                </a:extLst>
              </a:tr>
              <a:tr h="255814">
                <a:tc>
                  <a:txBody>
                    <a:bodyPr/>
                    <a:lstStyle/>
                    <a:p>
                      <a:pPr algn="ctr"/>
                      <a:endParaRPr lang="en-US" altLang="zh-CN" sz="1800" b="1" dirty="0">
                        <a:effectLst/>
                        <a:latin typeface="Arial Unicode MS"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effectLst/>
                        </a:rPr>
                        <a:t>RMSE</a:t>
                      </a:r>
                      <a:endParaRPr lang="zh-CN" altLang="en-US" sz="1800" b="1" dirty="0">
                        <a:effectLst/>
                        <a:latin typeface="Arial Unicode MS"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endParaRPr lang="en-US" altLang="zh-CN" sz="1800" dirty="0">
                        <a:effectLst/>
                        <a:latin typeface="Arial Unicode MS"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endParaRPr lang="en-US" altLang="zh-CN" sz="1800" dirty="0">
                        <a:effectLst/>
                        <a:latin typeface="Arial Unicode MS"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endParaRPr lang="en-US" altLang="zh-CN" sz="1800" dirty="0">
                        <a:effectLst/>
                        <a:latin typeface="Arial Unicode MS"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endParaRPr lang="en-US" altLang="zh-CN" sz="1800" dirty="0">
                        <a:effectLst/>
                        <a:latin typeface="Arial Unicode MS"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endParaRPr lang="en-US" altLang="zh-CN" sz="1800" dirty="0">
                        <a:effectLst/>
                        <a:latin typeface="Arial Unicode MS"/>
                      </a:endParaRP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3975488099"/>
                  </a:ext>
                </a:extLst>
              </a:tr>
              <a:tr h="20465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effectLst/>
                          <a:latin typeface="Arial Unicode MS"/>
                        </a:rPr>
                        <a:t>Df_50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effectLst/>
                        </a:rPr>
                        <a:t>MAE</a:t>
                      </a:r>
                      <a:endParaRPr lang="en-US" altLang="zh-CN" sz="1800" b="1" dirty="0">
                        <a:effectLst/>
                        <a:latin typeface="Arial Unicode MS"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endParaRPr lang="en-US" altLang="zh-CN" sz="1800" dirty="0">
                        <a:effectLst/>
                        <a:latin typeface="Arial Unicode MS"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endParaRPr lang="en-US" altLang="zh-CN" sz="1800" dirty="0">
                        <a:effectLst/>
                        <a:latin typeface="Arial Unicode MS"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endParaRPr lang="en-US" altLang="zh-CN" sz="1800" dirty="0">
                        <a:effectLst/>
                        <a:latin typeface="Arial Unicode MS"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endParaRPr lang="en-US" altLang="zh-CN" sz="1800" dirty="0">
                        <a:effectLst/>
                        <a:latin typeface="Arial Unicode MS"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endParaRPr lang="en-US" altLang="zh-CN" sz="1800" dirty="0">
                        <a:effectLst/>
                        <a:latin typeface="Arial Unicode MS"/>
                      </a:endParaRP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2812019110"/>
                  </a:ext>
                </a:extLst>
              </a:tr>
              <a:tr h="153489">
                <a:tc>
                  <a:txBody>
                    <a:bodyPr/>
                    <a:lstStyle/>
                    <a:p>
                      <a:pPr algn="ctr"/>
                      <a:endParaRPr lang="en-US" altLang="zh-CN" sz="1800" b="1" dirty="0">
                        <a:effectLst/>
                        <a:latin typeface="Arial Unicode MS"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effectLst/>
                        </a:rPr>
                        <a:t>RMSE</a:t>
                      </a:r>
                      <a:endParaRPr lang="zh-CN" altLang="en-US" sz="1800" b="1" dirty="0">
                        <a:effectLst/>
                        <a:latin typeface="Arial Unicode MS"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endParaRPr lang="en-US" altLang="zh-CN" sz="1800" dirty="0">
                        <a:effectLst/>
                        <a:latin typeface="Arial Unicode MS"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endParaRPr lang="en-US" altLang="zh-CN" sz="1800" dirty="0">
                        <a:effectLst/>
                        <a:latin typeface="Arial Unicode MS"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endParaRPr lang="en-US" altLang="zh-CN" sz="1800" dirty="0">
                        <a:effectLst/>
                        <a:latin typeface="Arial Unicode MS"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endParaRPr lang="en-US" altLang="zh-CN" sz="1800" dirty="0">
                        <a:effectLst/>
                        <a:latin typeface="Arial Unicode MS"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endParaRPr lang="en-US" altLang="zh-CN" sz="1800" dirty="0">
                        <a:effectLst/>
                        <a:latin typeface="Arial Unicode MS"/>
                      </a:endParaRP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28430878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effectLst/>
                          <a:latin typeface="Arial Unicode MS"/>
                        </a:rPr>
                        <a:t>Df_93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effectLst/>
                        </a:rPr>
                        <a:t>MAE</a:t>
                      </a:r>
                      <a:endParaRPr lang="en-US" altLang="zh-CN" sz="1800" b="1" dirty="0">
                        <a:effectLst/>
                        <a:latin typeface="Arial Unicode MS"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endParaRPr lang="en-US" altLang="zh-CN" sz="1800" dirty="0">
                        <a:effectLst/>
                        <a:latin typeface="Arial Unicode MS"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endParaRPr lang="en-US" altLang="zh-CN" sz="1800" dirty="0">
                        <a:effectLst/>
                        <a:latin typeface="Arial Unicode MS"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endParaRPr lang="en-US" altLang="zh-CN" sz="1800" dirty="0">
                        <a:effectLst/>
                        <a:latin typeface="Arial Unicode MS"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endParaRPr lang="en-US" altLang="zh-CN" sz="1800" dirty="0">
                        <a:effectLst/>
                        <a:latin typeface="Arial Unicode MS"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endParaRPr lang="en-US" altLang="zh-CN" sz="1800" dirty="0">
                        <a:effectLst/>
                        <a:latin typeface="Arial Unicode MS"/>
                      </a:endParaRP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19017844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altLang="zh-CN" sz="1800" b="1" dirty="0">
                        <a:effectLst/>
                        <a:latin typeface="Arial Unicode MS"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effectLst/>
                        </a:rPr>
                        <a:t>RMSE</a:t>
                      </a:r>
                      <a:endParaRPr lang="zh-CN" altLang="en-US" sz="1800" b="1" dirty="0">
                        <a:effectLst/>
                        <a:latin typeface="Arial Unicode MS"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endParaRPr lang="en-US" altLang="zh-CN" sz="1800" dirty="0">
                        <a:effectLst/>
                        <a:latin typeface="Arial Unicode MS"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endParaRPr lang="en-US" altLang="zh-CN" sz="1800" dirty="0">
                        <a:effectLst/>
                        <a:latin typeface="Arial Unicode MS"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endParaRPr lang="en-US" altLang="zh-CN" sz="1800" dirty="0">
                        <a:effectLst/>
                        <a:latin typeface="Arial Unicode MS"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endParaRPr lang="en-US" altLang="zh-CN" sz="1800" dirty="0">
                        <a:effectLst/>
                        <a:latin typeface="Arial Unicode MS"/>
                      </a:endParaRP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ctr"/>
                      <a:endParaRPr lang="en-US" altLang="zh-CN" sz="1800" dirty="0">
                        <a:effectLst/>
                        <a:latin typeface="Arial Unicode MS"/>
                      </a:endParaRP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5626798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61844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boat, sitting, water, large&#10;&#10;Description automatically generated">
            <a:extLst>
              <a:ext uri="{FF2B5EF4-FFF2-40B4-BE49-F238E27FC236}">
                <a16:creationId xmlns:a16="http://schemas.microsoft.com/office/drawing/2014/main" id="{F00E1AFC-9E47-6847-BAF7-C2C8E4B4E66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4714" y="0"/>
            <a:ext cx="12216714" cy="6858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8E18AA4-B35A-48D2-80F3-306B22E2B1E5}"/>
              </a:ext>
            </a:extLst>
          </p:cNvPr>
          <p:cNvSpPr txBox="1"/>
          <p:nvPr/>
        </p:nvSpPr>
        <p:spPr>
          <a:xfrm>
            <a:off x="127765" y="5804683"/>
            <a:ext cx="87407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</a:rPr>
              <a:t>Master of Data Science,</a:t>
            </a:r>
          </a:p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</a:rPr>
              <a:t>University of Luxembourg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2AEF596-07A6-4F21-8C3E-ECC05580411A}"/>
              </a:ext>
            </a:extLst>
          </p:cNvPr>
          <p:cNvSpPr txBox="1"/>
          <p:nvPr/>
        </p:nvSpPr>
        <p:spPr>
          <a:xfrm>
            <a:off x="530189" y="2040568"/>
            <a:ext cx="107823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b="1" dirty="0">
                <a:solidFill>
                  <a:schemeClr val="bg1"/>
                </a:solidFill>
              </a:rPr>
              <a:t>Recommender systems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76D4BE-D366-48AE-8145-3A632DCB4F60}"/>
              </a:ext>
            </a:extLst>
          </p:cNvPr>
          <p:cNvSpPr txBox="1"/>
          <p:nvPr/>
        </p:nvSpPr>
        <p:spPr>
          <a:xfrm>
            <a:off x="228004" y="4546117"/>
            <a:ext cx="8540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solidFill>
                  <a:schemeClr val="bg1"/>
                </a:solidFill>
              </a:rPr>
              <a:t>Ya Wang</a:t>
            </a:r>
            <a:r>
              <a:rPr lang="en-US" altLang="zh-CN" sz="2400" i="1" dirty="0">
                <a:solidFill>
                  <a:schemeClr val="bg1"/>
                </a:solidFill>
              </a:rPr>
              <a:t>, Beyza </a:t>
            </a:r>
            <a:r>
              <a:rPr lang="en-US" altLang="zh-CN" sz="2400" i="1" dirty="0" err="1">
                <a:solidFill>
                  <a:schemeClr val="bg1"/>
                </a:solidFill>
              </a:rPr>
              <a:t>Ozen</a:t>
            </a:r>
            <a:endParaRPr lang="en-US" sz="24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09049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umbrella&#10;&#10;Description automatically generated">
            <a:extLst>
              <a:ext uri="{FF2B5EF4-FFF2-40B4-BE49-F238E27FC236}">
                <a16:creationId xmlns:a16="http://schemas.microsoft.com/office/drawing/2014/main" id="{6E1EAC1F-081F-4D62-8FA1-C9270424F3B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2358"/>
            <a:ext cx="12192000" cy="6870357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56F498B8-077D-B24A-81FE-6B26AC766DA0}"/>
              </a:ext>
            </a:extLst>
          </p:cNvPr>
          <p:cNvGrpSpPr/>
          <p:nvPr/>
        </p:nvGrpSpPr>
        <p:grpSpPr>
          <a:xfrm>
            <a:off x="10151661" y="5987422"/>
            <a:ext cx="1612609" cy="1256934"/>
            <a:chOff x="10151661" y="5987422"/>
            <a:chExt cx="1612609" cy="1256934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EB9AD21-E707-DB4E-B2EA-B540E5CFCF3A}"/>
                </a:ext>
              </a:extLst>
            </p:cNvPr>
            <p:cNvSpPr/>
            <p:nvPr/>
          </p:nvSpPr>
          <p:spPr>
            <a:xfrm>
              <a:off x="10500767" y="5987422"/>
              <a:ext cx="960699" cy="8937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LU"/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EDE577B4-D17A-B641-B03E-FFEA0E57A2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22056"/>
            <a:stretch/>
          </p:blipFill>
          <p:spPr>
            <a:xfrm>
              <a:off x="10151661" y="5987422"/>
              <a:ext cx="1612609" cy="1256934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4B14C0B-B0BA-4E8C-89F4-F1D6D70A917A}"/>
              </a:ext>
            </a:extLst>
          </p:cNvPr>
          <p:cNvSpPr txBox="1"/>
          <p:nvPr/>
        </p:nvSpPr>
        <p:spPr>
          <a:xfrm>
            <a:off x="651641" y="2154621"/>
            <a:ext cx="41726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cs typeface="Arial" panose="020B0604020202020204" pitchFamily="34" charset="0"/>
              </a:rPr>
              <a:t>5. Conclusions </a:t>
            </a:r>
          </a:p>
        </p:txBody>
      </p:sp>
    </p:spTree>
    <p:extLst>
      <p:ext uri="{BB962C8B-B14F-4D97-AF65-F5344CB8AC3E}">
        <p14:creationId xmlns:p14="http://schemas.microsoft.com/office/powerpoint/2010/main" val="25682931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A0F14B2E-9954-48D2-ADD2-919DDAEB00CD}"/>
              </a:ext>
            </a:extLst>
          </p:cNvPr>
          <p:cNvCxnSpPr>
            <a:cxnSpLocks/>
          </p:cNvCxnSpPr>
          <p:nvPr/>
        </p:nvCxnSpPr>
        <p:spPr>
          <a:xfrm flipH="1">
            <a:off x="0" y="1098644"/>
            <a:ext cx="8837453" cy="0"/>
          </a:xfrm>
          <a:prstGeom prst="line">
            <a:avLst/>
          </a:prstGeom>
          <a:ln>
            <a:gradFill flip="none" rotWithShape="1">
              <a:gsLst>
                <a:gs pos="0">
                  <a:srgbClr val="EE2E24"/>
                </a:gs>
                <a:gs pos="100000">
                  <a:srgbClr val="582B8B"/>
                </a:gs>
              </a:gsLst>
              <a:lin ang="27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805C66A6-441B-4DAD-A035-55A47726C32B}"/>
              </a:ext>
            </a:extLst>
          </p:cNvPr>
          <p:cNvSpPr txBox="1"/>
          <p:nvPr/>
        </p:nvSpPr>
        <p:spPr>
          <a:xfrm>
            <a:off x="189185" y="409903"/>
            <a:ext cx="57491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54AA2B-06FC-4591-9312-F257481645D9}"/>
              </a:ext>
            </a:extLst>
          </p:cNvPr>
          <p:cNvSpPr txBox="1"/>
          <p:nvPr/>
        </p:nvSpPr>
        <p:spPr>
          <a:xfrm>
            <a:off x="420719" y="1449552"/>
            <a:ext cx="10233222" cy="51136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000" b="1" dirty="0">
                <a:latin typeface="Arial Unicode MS"/>
                <a:cs typeface="Times New Roman" panose="02020603050405020304" pitchFamily="18" charset="0"/>
              </a:rPr>
              <a:t>data sparsity problem</a:t>
            </a:r>
          </a:p>
          <a:p>
            <a:pPr>
              <a:lnSpc>
                <a:spcPct val="150000"/>
              </a:lnSpc>
            </a:pPr>
            <a:r>
              <a:rPr lang="en-US" altLang="zh-CN" sz="2000" dirty="0">
                <a:latin typeface="Arial Unicode MS"/>
                <a:cs typeface="Times New Roman" panose="02020603050405020304" pitchFamily="18" charset="0"/>
              </a:rPr>
              <a:t>Among millions, tens of millions or even hundreds of millions of products, users only have a few hundred rating records, and there are few overlapping products between users.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zh-CN" sz="2000" dirty="0">
              <a:latin typeface="Arial Unicode MS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000" b="1" dirty="0">
                <a:latin typeface="Arial Unicode MS"/>
                <a:cs typeface="Times New Roman" panose="02020603050405020304" pitchFamily="18" charset="0"/>
              </a:rPr>
              <a:t>Calculate the cost</a:t>
            </a:r>
          </a:p>
          <a:p>
            <a:pPr>
              <a:lnSpc>
                <a:spcPct val="150000"/>
              </a:lnSpc>
            </a:pPr>
            <a:r>
              <a:rPr lang="en-US" altLang="zh-CN" sz="2000" dirty="0">
                <a:latin typeface="Arial Unicode MS"/>
                <a:cs typeface="Times New Roman" panose="02020603050405020304" pitchFamily="18" charset="0"/>
              </a:rPr>
              <a:t>It is expensive to calculate the similarity between tens of millions or even hundreds of millions of users / items.</a:t>
            </a:r>
          </a:p>
          <a:p>
            <a:pPr>
              <a:lnSpc>
                <a:spcPct val="150000"/>
              </a:lnSpc>
            </a:pPr>
            <a:endParaRPr lang="en-US" altLang="zh-CN" sz="2000" dirty="0">
              <a:latin typeface="Arial Unicode MS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000" b="1" dirty="0">
                <a:latin typeface="Arial Unicode MS"/>
                <a:cs typeface="Times New Roman" panose="02020603050405020304" pitchFamily="18" charset="0"/>
              </a:rPr>
              <a:t>Optimal parameters (methods) will be different for different datasets</a:t>
            </a:r>
          </a:p>
          <a:p>
            <a:pPr>
              <a:lnSpc>
                <a:spcPct val="150000"/>
              </a:lnSpc>
            </a:pPr>
            <a:endParaRPr lang="en-US" sz="2000" dirty="0">
              <a:latin typeface="Arial Unicode MS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2000" dirty="0">
              <a:latin typeface="Arial Unicode MS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75634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A4A6A16F-B9D4-4059-B4A7-05AF61536C5D}"/>
              </a:ext>
            </a:extLst>
          </p:cNvPr>
          <p:cNvSpPr/>
          <p:nvPr/>
        </p:nvSpPr>
        <p:spPr>
          <a:xfrm>
            <a:off x="6446361" y="2694177"/>
            <a:ext cx="1482278" cy="148227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DED143-62BA-4F60-9F99-050DDD058866}"/>
              </a:ext>
            </a:extLst>
          </p:cNvPr>
          <p:cNvSpPr txBox="1"/>
          <p:nvPr/>
        </p:nvSpPr>
        <p:spPr>
          <a:xfrm>
            <a:off x="2753710" y="2371011"/>
            <a:ext cx="66845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Thanks for your listening </a:t>
            </a:r>
          </a:p>
        </p:txBody>
      </p:sp>
    </p:spTree>
    <p:extLst>
      <p:ext uri="{BB962C8B-B14F-4D97-AF65-F5344CB8AC3E}">
        <p14:creationId xmlns:p14="http://schemas.microsoft.com/office/powerpoint/2010/main" val="20046399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: Rounded Corners 43">
            <a:extLst>
              <a:ext uri="{FF2B5EF4-FFF2-40B4-BE49-F238E27FC236}">
                <a16:creationId xmlns:a16="http://schemas.microsoft.com/office/drawing/2014/main" id="{3E3084A5-20ED-464C-AF4B-EB50BBCA6A25}"/>
              </a:ext>
            </a:extLst>
          </p:cNvPr>
          <p:cNvSpPr/>
          <p:nvPr/>
        </p:nvSpPr>
        <p:spPr>
          <a:xfrm>
            <a:off x="640132" y="1168638"/>
            <a:ext cx="3307524" cy="86400"/>
          </a:xfrm>
          <a:prstGeom prst="roundRect">
            <a:avLst>
              <a:gd name="adj" fmla="val 13031"/>
            </a:avLst>
          </a:prstGeom>
          <a:solidFill>
            <a:srgbClr val="762EA7">
              <a:alpha val="2823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77D4D84-83CA-4262-96DE-1A8E67D32AA6}"/>
              </a:ext>
            </a:extLst>
          </p:cNvPr>
          <p:cNvSpPr txBox="1"/>
          <p:nvPr/>
        </p:nvSpPr>
        <p:spPr>
          <a:xfrm>
            <a:off x="549183" y="557131"/>
            <a:ext cx="41559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Arial" panose="020B0604020202020204" pitchFamily="34" charset="0"/>
              </a:rPr>
              <a:t>Outline</a:t>
            </a:r>
            <a:endParaRPr lang="en-US" sz="2800" dirty="0">
              <a:latin typeface="Arial" panose="020B0604020202020204" pitchFamily="34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4A6A16F-B9D4-4059-B4A7-05AF61536C5D}"/>
              </a:ext>
            </a:extLst>
          </p:cNvPr>
          <p:cNvSpPr/>
          <p:nvPr/>
        </p:nvSpPr>
        <p:spPr>
          <a:xfrm>
            <a:off x="6446361" y="2694177"/>
            <a:ext cx="1482278" cy="148227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543C7E9-6D7B-45E5-9E2C-B3380B25C117}"/>
              </a:ext>
            </a:extLst>
          </p:cNvPr>
          <p:cNvSpPr txBox="1"/>
          <p:nvPr/>
        </p:nvSpPr>
        <p:spPr>
          <a:xfrm>
            <a:off x="1421542" y="1800413"/>
            <a:ext cx="8437162" cy="39035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2800" b="1" dirty="0">
                <a:cs typeface="Arial" panose="020B0604020202020204" pitchFamily="34" charset="0"/>
              </a:rPr>
              <a:t>Introduction and Background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zh-CN" sz="2800" b="1" dirty="0">
                <a:cs typeface="Arial" panose="020B0604020202020204" pitchFamily="34" charset="0"/>
              </a:rPr>
              <a:t>Data Processing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2800" b="1" dirty="0">
                <a:cs typeface="Arial" panose="020B0604020202020204" pitchFamily="34" charset="0"/>
              </a:rPr>
              <a:t>Recommendation with different methods (content-based, KNN, SVD, SGD)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2800" b="1" dirty="0">
                <a:cs typeface="Arial" panose="020B0604020202020204" pitchFamily="34" charset="0"/>
              </a:rPr>
              <a:t> Evaluation and Comparation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2800" b="1" dirty="0">
                <a:cs typeface="Arial" panose="020B0604020202020204" pitchFamily="34" charset="0"/>
              </a:rPr>
              <a:t>Conclusions    </a:t>
            </a:r>
          </a:p>
        </p:txBody>
      </p:sp>
    </p:spTree>
    <p:extLst>
      <p:ext uri="{BB962C8B-B14F-4D97-AF65-F5344CB8AC3E}">
        <p14:creationId xmlns:p14="http://schemas.microsoft.com/office/powerpoint/2010/main" val="7651622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A0F14B2E-9954-48D2-ADD2-919DDAEB00CD}"/>
              </a:ext>
            </a:extLst>
          </p:cNvPr>
          <p:cNvCxnSpPr>
            <a:cxnSpLocks/>
          </p:cNvCxnSpPr>
          <p:nvPr/>
        </p:nvCxnSpPr>
        <p:spPr>
          <a:xfrm flipH="1">
            <a:off x="0" y="1098644"/>
            <a:ext cx="8837453" cy="0"/>
          </a:xfrm>
          <a:prstGeom prst="line">
            <a:avLst/>
          </a:prstGeom>
          <a:ln>
            <a:gradFill flip="none" rotWithShape="1">
              <a:gsLst>
                <a:gs pos="0">
                  <a:srgbClr val="EE2E24"/>
                </a:gs>
                <a:gs pos="100000">
                  <a:srgbClr val="582B8B"/>
                </a:gs>
              </a:gsLst>
              <a:lin ang="27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805C66A6-441B-4DAD-A035-55A47726C32B}"/>
              </a:ext>
            </a:extLst>
          </p:cNvPr>
          <p:cNvSpPr txBox="1"/>
          <p:nvPr/>
        </p:nvSpPr>
        <p:spPr>
          <a:xfrm>
            <a:off x="189185" y="409903"/>
            <a:ext cx="57491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Background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A510083-58AA-44FA-AD73-CC8C8FF49C21}"/>
              </a:ext>
            </a:extLst>
          </p:cNvPr>
          <p:cNvCxnSpPr>
            <a:cxnSpLocks/>
          </p:cNvCxnSpPr>
          <p:nvPr/>
        </p:nvCxnSpPr>
        <p:spPr>
          <a:xfrm flipH="1">
            <a:off x="0" y="6209735"/>
            <a:ext cx="9972674" cy="0"/>
          </a:xfrm>
          <a:prstGeom prst="line">
            <a:avLst/>
          </a:prstGeom>
          <a:ln>
            <a:gradFill flip="none" rotWithShape="1">
              <a:gsLst>
                <a:gs pos="0">
                  <a:srgbClr val="EE2E24"/>
                </a:gs>
                <a:gs pos="100000">
                  <a:srgbClr val="582B8B"/>
                </a:gs>
              </a:gsLst>
              <a:lin ang="27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2">
            <a:extLst>
              <a:ext uri="{FF2B5EF4-FFF2-40B4-BE49-F238E27FC236}">
                <a16:creationId xmlns:a16="http://schemas.microsoft.com/office/drawing/2014/main" id="{030B91B2-01A2-3515-EEC7-A487C0147E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6329" y="1719109"/>
            <a:ext cx="7495885" cy="3082903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2200" b="1" dirty="0">
                <a:solidFill>
                  <a:srgbClr val="202124"/>
                </a:solidFill>
                <a:latin typeface="Arial Unicode MS"/>
              </a:rPr>
              <a:t>Recommendation systems are widely used in our lives</a:t>
            </a:r>
            <a:r>
              <a:rPr lang="en-US" altLang="zh-CN" sz="2000" dirty="0">
                <a:solidFill>
                  <a:srgbClr val="202124"/>
                </a:solidFill>
                <a:latin typeface="Arial Unicode MS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zh-CN" sz="2000" b="1" dirty="0">
              <a:solidFill>
                <a:srgbClr val="202124"/>
              </a:solidFill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2000" b="1" dirty="0">
                <a:solidFill>
                  <a:srgbClr val="202124"/>
                </a:solidFill>
                <a:latin typeface="Arial Unicode MS"/>
              </a:rPr>
              <a:t>YouTube    </a:t>
            </a:r>
            <a:r>
              <a:rPr lang="en-US" altLang="zh-CN" sz="2000" dirty="0">
                <a:solidFill>
                  <a:srgbClr val="202124"/>
                </a:solidFill>
                <a:latin typeface="Arial Unicode MS"/>
              </a:rPr>
              <a:t>&gt; Videos and Movies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2000" b="1" dirty="0">
                <a:solidFill>
                  <a:srgbClr val="202124"/>
                </a:solidFill>
                <a:latin typeface="Arial Unicode MS"/>
              </a:rPr>
              <a:t>Amazon   </a:t>
            </a:r>
            <a:r>
              <a:rPr lang="en-US" altLang="zh-CN" sz="2000" dirty="0">
                <a:solidFill>
                  <a:srgbClr val="202124"/>
                </a:solidFill>
                <a:latin typeface="Arial Unicode MS"/>
              </a:rPr>
              <a:t>&gt;goods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2000" b="1" dirty="0">
                <a:solidFill>
                  <a:srgbClr val="202124"/>
                </a:solidFill>
                <a:latin typeface="Arial Unicode MS"/>
              </a:rPr>
              <a:t>TikTok</a:t>
            </a:r>
            <a:r>
              <a:rPr lang="en-US" altLang="zh-CN" sz="2000" dirty="0">
                <a:solidFill>
                  <a:srgbClr val="202124"/>
                </a:solidFill>
                <a:latin typeface="Arial Unicode MS"/>
              </a:rPr>
              <a:t>    &gt; music video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2000" b="1" dirty="0">
                <a:solidFill>
                  <a:srgbClr val="202124"/>
                </a:solidFill>
                <a:latin typeface="Arial Unicode MS"/>
              </a:rPr>
              <a:t>News Break  </a:t>
            </a:r>
            <a:r>
              <a:rPr lang="en-US" altLang="zh-CN" sz="2000" dirty="0">
                <a:solidFill>
                  <a:srgbClr val="202124"/>
                </a:solidFill>
                <a:latin typeface="Arial Unicode MS"/>
              </a:rPr>
              <a:t>&gt;News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zh-CN" sz="2000" dirty="0">
              <a:solidFill>
                <a:srgbClr val="202124"/>
              </a:solidFill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2000" b="1" dirty="0">
                <a:solidFill>
                  <a:srgbClr val="C00000"/>
                </a:solidFill>
                <a:latin typeface="Arial Unicode MS"/>
              </a:rPr>
              <a:t>Provide useful information to users.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CN" sz="2000" b="0" i="0" u="none" strike="noStrike" cap="none" normalizeH="0" baseline="0" dirty="0">
              <a:ln>
                <a:noFill/>
              </a:ln>
              <a:solidFill>
                <a:srgbClr val="202124"/>
              </a:solidFill>
              <a:effectLst/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</a:p>
        </p:txBody>
      </p:sp>
      <p:pic>
        <p:nvPicPr>
          <p:cNvPr id="1026" name="Picture 2" descr="Apple Music: Everything you need to know about Apple's streaming music  service | iMore">
            <a:extLst>
              <a:ext uri="{FF2B5EF4-FFF2-40B4-BE49-F238E27FC236}">
                <a16:creationId xmlns:a16="http://schemas.microsoft.com/office/drawing/2014/main" id="{C7788A68-91F9-CBCB-04AB-DC420BEFA2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09" t="10642"/>
          <a:stretch/>
        </p:blipFill>
        <p:spPr bwMode="auto">
          <a:xfrm>
            <a:off x="7922214" y="109060"/>
            <a:ext cx="4068566" cy="2526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AF6B2C9-C644-403F-4467-B8C245088C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2214" y="4931124"/>
            <a:ext cx="4296958" cy="1926876"/>
          </a:xfrm>
          <a:prstGeom prst="rect">
            <a:avLst/>
          </a:prstGeom>
        </p:spPr>
      </p:pic>
      <p:pic>
        <p:nvPicPr>
          <p:cNvPr id="1028" name="Picture 4" descr="10 choses à connaître absolument sur TikTok | Agence 90">
            <a:extLst>
              <a:ext uri="{FF2B5EF4-FFF2-40B4-BE49-F238E27FC236}">
                <a16:creationId xmlns:a16="http://schemas.microsoft.com/office/drawing/2014/main" id="{5AF92725-9B76-E8ED-6D71-46E6DACA7F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3569" y="2227544"/>
            <a:ext cx="4215602" cy="2360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31203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star, game, glass&#10;&#10;Description automatically generated">
            <a:extLst>
              <a:ext uri="{FF2B5EF4-FFF2-40B4-BE49-F238E27FC236}">
                <a16:creationId xmlns:a16="http://schemas.microsoft.com/office/drawing/2014/main" id="{55DECED3-199A-A240-8EE4-3114597BF59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4B14C0B-B0BA-4E8C-89F4-F1D6D70A917A}"/>
              </a:ext>
            </a:extLst>
          </p:cNvPr>
          <p:cNvSpPr txBox="1"/>
          <p:nvPr/>
        </p:nvSpPr>
        <p:spPr>
          <a:xfrm>
            <a:off x="651641" y="2154621"/>
            <a:ext cx="41726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cs typeface="Arial" panose="020B0604020202020204" pitchFamily="34" charset="0"/>
              </a:rPr>
              <a:t>1. Introduction </a:t>
            </a:r>
          </a:p>
        </p:txBody>
      </p:sp>
    </p:spTree>
    <p:extLst>
      <p:ext uri="{BB962C8B-B14F-4D97-AF65-F5344CB8AC3E}">
        <p14:creationId xmlns:p14="http://schemas.microsoft.com/office/powerpoint/2010/main" val="18965895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A0F14B2E-9954-48D2-ADD2-919DDAEB00CD}"/>
              </a:ext>
            </a:extLst>
          </p:cNvPr>
          <p:cNvCxnSpPr>
            <a:cxnSpLocks/>
          </p:cNvCxnSpPr>
          <p:nvPr/>
        </p:nvCxnSpPr>
        <p:spPr>
          <a:xfrm flipH="1">
            <a:off x="0" y="1098644"/>
            <a:ext cx="8837453" cy="0"/>
          </a:xfrm>
          <a:prstGeom prst="line">
            <a:avLst/>
          </a:prstGeom>
          <a:ln>
            <a:gradFill flip="none" rotWithShape="1">
              <a:gsLst>
                <a:gs pos="0">
                  <a:srgbClr val="EE2E24"/>
                </a:gs>
                <a:gs pos="100000">
                  <a:srgbClr val="582B8B"/>
                </a:gs>
              </a:gsLst>
              <a:lin ang="27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805C66A6-441B-4DAD-A035-55A47726C32B}"/>
              </a:ext>
            </a:extLst>
          </p:cNvPr>
          <p:cNvSpPr txBox="1"/>
          <p:nvPr/>
        </p:nvSpPr>
        <p:spPr>
          <a:xfrm>
            <a:off x="189185" y="409903"/>
            <a:ext cx="80917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Recommendation System Classification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A510083-58AA-44FA-AD73-CC8C8FF49C21}"/>
              </a:ext>
            </a:extLst>
          </p:cNvPr>
          <p:cNvCxnSpPr>
            <a:cxnSpLocks/>
          </p:cNvCxnSpPr>
          <p:nvPr/>
        </p:nvCxnSpPr>
        <p:spPr>
          <a:xfrm flipH="1">
            <a:off x="0" y="6209735"/>
            <a:ext cx="9972674" cy="0"/>
          </a:xfrm>
          <a:prstGeom prst="line">
            <a:avLst/>
          </a:prstGeom>
          <a:ln>
            <a:gradFill flip="none" rotWithShape="1">
              <a:gsLst>
                <a:gs pos="0">
                  <a:srgbClr val="EE2E24"/>
                </a:gs>
                <a:gs pos="100000">
                  <a:srgbClr val="582B8B"/>
                </a:gs>
              </a:gsLst>
              <a:lin ang="27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2">
            <a:extLst>
              <a:ext uri="{FF2B5EF4-FFF2-40B4-BE49-F238E27FC236}">
                <a16:creationId xmlns:a16="http://schemas.microsoft.com/office/drawing/2014/main" id="{030B91B2-01A2-3515-EEC7-A487C0147E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845" y="1554269"/>
            <a:ext cx="9362829" cy="3975455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zh-CN" sz="2000" dirty="0">
              <a:solidFill>
                <a:srgbClr val="202124"/>
              </a:solidFill>
              <a:latin typeface="Arial Unicode MS"/>
              <a:ea typeface="inherit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Arial Unicode MS"/>
                <a:ea typeface="inherit"/>
              </a:rPr>
              <a:t>Collaborative filtering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Arial Unicode MS"/>
                <a:ea typeface="inherit"/>
              </a:rPr>
              <a:t>Only the interaction information between users and products is used for modeling, such as rating information, click and purchase information.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CN" sz="2000" b="0" i="0" u="none" strike="noStrike" cap="none" normalizeH="0" baseline="0" dirty="0">
              <a:ln>
                <a:noFill/>
              </a:ln>
              <a:solidFill>
                <a:srgbClr val="202124"/>
              </a:solidFill>
              <a:effectLst/>
              <a:latin typeface="Arial Unicode MS"/>
              <a:ea typeface="inherit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Arial Unicode MS"/>
                <a:ea typeface="inherit"/>
              </a:rPr>
              <a:t>Content-Based Recommendations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Arial Unicode MS"/>
                <a:ea typeface="inherit"/>
              </a:rPr>
              <a:t>Mainly for modeling text and image content. Such as news recommendation.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CN" sz="2000" b="0" i="0" u="none" strike="noStrike" cap="none" normalizeH="0" baseline="0" dirty="0">
              <a:ln>
                <a:noFill/>
              </a:ln>
              <a:solidFill>
                <a:srgbClr val="202124"/>
              </a:solidFill>
              <a:effectLst/>
              <a:latin typeface="Arial Unicode MS"/>
              <a:ea typeface="inherit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zh-CN" sz="2000" b="1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Arial Unicode MS"/>
                <a:ea typeface="inherit"/>
              </a:rPr>
              <a:t>Hybrid recommendation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Arial Unicode MS"/>
                <a:ea typeface="inherit"/>
              </a:rPr>
              <a:t>Collaborative filtering + content-based recommendation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zh-CN" sz="2000" dirty="0">
              <a:solidFill>
                <a:srgbClr val="202124"/>
              </a:solidFill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CN" sz="2000" b="0" i="0" u="none" strike="noStrike" cap="none" normalizeH="0" baseline="0" dirty="0">
              <a:ln>
                <a:noFill/>
              </a:ln>
              <a:solidFill>
                <a:srgbClr val="202124"/>
              </a:solidFill>
              <a:effectLst/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180802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animal&#10;&#10;Description automatically generated">
            <a:extLst>
              <a:ext uri="{FF2B5EF4-FFF2-40B4-BE49-F238E27FC236}">
                <a16:creationId xmlns:a16="http://schemas.microsoft.com/office/drawing/2014/main" id="{153DEBE3-0D00-4AD8-BB0E-A3702D3FCE2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4B14C0B-B0BA-4E8C-89F4-F1D6D70A917A}"/>
              </a:ext>
            </a:extLst>
          </p:cNvPr>
          <p:cNvSpPr txBox="1"/>
          <p:nvPr/>
        </p:nvSpPr>
        <p:spPr>
          <a:xfrm>
            <a:off x="651641" y="2154621"/>
            <a:ext cx="41726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cs typeface="Arial" panose="020B0604020202020204" pitchFamily="34" charset="0"/>
              </a:rPr>
              <a:t>2. Data Processing</a:t>
            </a:r>
          </a:p>
        </p:txBody>
      </p:sp>
    </p:spTree>
    <p:extLst>
      <p:ext uri="{BB962C8B-B14F-4D97-AF65-F5344CB8AC3E}">
        <p14:creationId xmlns:p14="http://schemas.microsoft.com/office/powerpoint/2010/main" val="37111205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A0F14B2E-9954-48D2-ADD2-919DDAEB00CD}"/>
              </a:ext>
            </a:extLst>
          </p:cNvPr>
          <p:cNvCxnSpPr>
            <a:cxnSpLocks/>
          </p:cNvCxnSpPr>
          <p:nvPr/>
        </p:nvCxnSpPr>
        <p:spPr>
          <a:xfrm flipH="1">
            <a:off x="0" y="1098644"/>
            <a:ext cx="8837453" cy="0"/>
          </a:xfrm>
          <a:prstGeom prst="line">
            <a:avLst/>
          </a:prstGeom>
          <a:ln>
            <a:gradFill flip="none" rotWithShape="1">
              <a:gsLst>
                <a:gs pos="0">
                  <a:srgbClr val="EE2E24"/>
                </a:gs>
                <a:gs pos="100000">
                  <a:srgbClr val="582B8B"/>
                </a:gs>
              </a:gsLst>
              <a:lin ang="27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805C66A6-441B-4DAD-A035-55A47726C32B}"/>
              </a:ext>
            </a:extLst>
          </p:cNvPr>
          <p:cNvSpPr txBox="1"/>
          <p:nvPr/>
        </p:nvSpPr>
        <p:spPr>
          <a:xfrm>
            <a:off x="189185" y="409903"/>
            <a:ext cx="57491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Processing</a:t>
            </a:r>
            <a:endParaRPr lang="en-US" sz="32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336C115-AA36-489D-9965-FA31CA812B77}"/>
              </a:ext>
            </a:extLst>
          </p:cNvPr>
          <p:cNvSpPr txBox="1"/>
          <p:nvPr/>
        </p:nvSpPr>
        <p:spPr>
          <a:xfrm>
            <a:off x="0" y="6079805"/>
            <a:ext cx="2089802" cy="52322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Assumption</a:t>
            </a:r>
            <a:r>
              <a:rPr lang="en-US" altLang="zh-CN" sz="28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en-US" sz="28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Picture 1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39BAEE0C-BD52-0B9D-B04D-65B768F28A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6126" y="3467524"/>
            <a:ext cx="3606349" cy="3390476"/>
          </a:xfrm>
          <a:prstGeom prst="rect">
            <a:avLst/>
          </a:prstGeom>
        </p:spPr>
      </p:pic>
      <p:pic>
        <p:nvPicPr>
          <p:cNvPr id="18" name="Picture 17" descr="Qr code&#10;&#10;Description automatically generated">
            <a:extLst>
              <a:ext uri="{FF2B5EF4-FFF2-40B4-BE49-F238E27FC236}">
                <a16:creationId xmlns:a16="http://schemas.microsoft.com/office/drawing/2014/main" id="{9546ACCF-1980-1D93-04CA-57DEE234D9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9777" y="77048"/>
            <a:ext cx="3606349" cy="3390476"/>
          </a:xfrm>
          <a:prstGeom prst="rect">
            <a:avLst/>
          </a:prstGeom>
        </p:spPr>
      </p:pic>
      <p:pic>
        <p:nvPicPr>
          <p:cNvPr id="20" name="Picture 19" descr="Qr code&#10;&#10;Description automatically generated">
            <a:extLst>
              <a:ext uri="{FF2B5EF4-FFF2-40B4-BE49-F238E27FC236}">
                <a16:creationId xmlns:a16="http://schemas.microsoft.com/office/drawing/2014/main" id="{76E5D811-0B36-E10D-934B-D642DA57E9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6466" y="77048"/>
            <a:ext cx="3606349" cy="3390476"/>
          </a:xfrm>
          <a:prstGeom prst="rect">
            <a:avLst/>
          </a:prstGeom>
        </p:spPr>
      </p:pic>
      <p:pic>
        <p:nvPicPr>
          <p:cNvPr id="22" name="Picture 21" descr="A red and white checkered flag&#10;&#10;Description automatically generated with medium confidence">
            <a:extLst>
              <a:ext uri="{FF2B5EF4-FFF2-40B4-BE49-F238E27FC236}">
                <a16:creationId xmlns:a16="http://schemas.microsoft.com/office/drawing/2014/main" id="{73715633-D28B-87F7-BEBC-F468DED2B55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9777" y="3467524"/>
            <a:ext cx="3606349" cy="339047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FE6B58CA-3F40-857E-B43F-1DEC52F7919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9185" y="2264115"/>
            <a:ext cx="4517416" cy="203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7588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animal&#10;&#10;Description automatically generated">
            <a:extLst>
              <a:ext uri="{FF2B5EF4-FFF2-40B4-BE49-F238E27FC236}">
                <a16:creationId xmlns:a16="http://schemas.microsoft.com/office/drawing/2014/main" id="{5A3F29EC-8F33-4546-AB2C-468A49B1A54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69333EF-F5F2-4A70-81B7-99E34A6B8D64}"/>
              </a:ext>
            </a:extLst>
          </p:cNvPr>
          <p:cNvSpPr txBox="1"/>
          <p:nvPr/>
        </p:nvSpPr>
        <p:spPr>
          <a:xfrm>
            <a:off x="518291" y="1997839"/>
            <a:ext cx="557770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cs typeface="Arial" panose="020B0604020202020204" pitchFamily="34" charset="0"/>
              </a:rPr>
              <a:t>3  Recommendation with different methods</a:t>
            </a:r>
          </a:p>
          <a:p>
            <a:r>
              <a:rPr lang="en-US" sz="3600" b="1" dirty="0">
                <a:solidFill>
                  <a:schemeClr val="bg1"/>
                </a:solidFill>
                <a:cs typeface="Arial" panose="020B0604020202020204" pitchFamily="34" charset="0"/>
              </a:rPr>
              <a:t> (content-based, KNN, SVD, SGD)</a:t>
            </a:r>
          </a:p>
          <a:p>
            <a:r>
              <a:rPr lang="en-US" sz="3600" b="1" dirty="0">
                <a:solidFill>
                  <a:schemeClr val="bg1"/>
                </a:solidFill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39785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FA123A97E448048BFBD78CBB819861E" ma:contentTypeVersion="2" ma:contentTypeDescription="Create a new document." ma:contentTypeScope="" ma:versionID="54d0959e60dcb848f4dbe6ad07bb6c8d">
  <xsd:schema xmlns:xsd="http://www.w3.org/2001/XMLSchema" xmlns:xs="http://www.w3.org/2001/XMLSchema" xmlns:p="http://schemas.microsoft.com/office/2006/metadata/properties" xmlns:ns1="http://schemas.microsoft.com/sharepoint/v3" xmlns:ns2="a6c533f7-61db-40a9-92cc-7bf39d0de398" targetNamespace="http://schemas.microsoft.com/office/2006/metadata/properties" ma:root="true" ma:fieldsID="d4c04313973a0c9248cfae03f8c66896" ns1:_="" ns2:_="">
    <xsd:import namespace="http://schemas.microsoft.com/sharepoint/v3"/>
    <xsd:import namespace="a6c533f7-61db-40a9-92cc-7bf39d0de398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  <xsd:element ref="ns2:o606121503634f60aadbd34f286ff3d9" minOccurs="0"/>
                <xsd:element ref="ns2:TaxCatchAll" minOccurs="0"/>
                <xsd:element ref="ns2:TaxCatchAllLabel" minOccurs="0"/>
                <xsd:element ref="ns2:a60e8a9bb7a5498084be0308f3b51622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Scheduling Start Date" ma:description="Scheduling Start Date is a site column created by the Publishing feature. It is used to specify the date and time on which this page will first appear to site visitors." ma:hidden="true" ma:internalName="PublishingStartDate">
      <xsd:simpleType>
        <xsd:restriction base="dms:Unknown"/>
      </xsd:simpleType>
    </xsd:element>
    <xsd:element name="PublishingExpirationDate" ma:index="9" nillable="true" ma:displayName="Scheduling End Date" ma:description="Scheduling End Date is a site column created by the Publishing feature. It is used to specify the date and time on which this page will no longer appear to site visitors." ma:hidden="true" ma:internalName="PublishingExpirationDat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6c533f7-61db-40a9-92cc-7bf39d0de398" elementFormDefault="qualified">
    <xsd:import namespace="http://schemas.microsoft.com/office/2006/documentManagement/types"/>
    <xsd:import namespace="http://schemas.microsoft.com/office/infopath/2007/PartnerControls"/>
    <xsd:element name="o606121503634f60aadbd34f286ff3d9" ma:index="10" nillable="true" ma:taxonomy="true" ma:internalName="o606121503634f60aadbd34f286ff3d9" ma:taxonomyFieldName="Document_x0020_Category" ma:displayName="Document Category" ma:default="" ma:fieldId="{86061215-0363-4f60-aadb-d34f286ff3d9}" ma:taxonomyMulti="true" ma:sspId="ceefa7fb-4336-4fa1-9d81-8bd6ad6a0761" ma:termSetId="8467628b-cc19-41c8-84de-1e197b3524fe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axCatchAll" ma:index="11" nillable="true" ma:displayName="Taxonomy Catch All Column" ma:hidden="true" ma:list="{88da9af2-fc06-457f-9f9b-54ea4b8c2f8e}" ma:internalName="TaxCatchAll" ma:showField="CatchAllData" ma:web="a6c533f7-61db-40a9-92cc-7bf39d0de39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" nillable="true" ma:displayName="Taxonomy Catch All Column1" ma:hidden="true" ma:list="{88da9af2-fc06-457f-9f9b-54ea4b8c2f8e}" ma:internalName="TaxCatchAllLabel" ma:readOnly="true" ma:showField="CatchAllDataLabel" ma:web="a6c533f7-61db-40a9-92cc-7bf39d0de39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a60e8a9bb7a5498084be0308f3b51622" ma:index="14" nillable="true" ma:taxonomy="true" ma:internalName="a60e8a9bb7a5498084be0308f3b51622" ma:taxonomyFieldName="The_x0020_University" ma:displayName="The University" ma:default="" ma:fieldId="{a60e8a9b-b7a5-4980-84be-0308f3b51622}" ma:taxonomyMulti="true" ma:sspId="ceefa7fb-4336-4fa1-9d81-8bd6ad6a0761" ma:termSetId="d027352d-354c-4edb-9a10-0a26093ac2d3" ma:anchorId="00000000-0000-0000-0000-000000000000" ma:open="false" ma:isKeyword="false">
      <xsd:complexType>
        <xsd:sequence>
          <xsd:element ref="pc:Terms" minOccurs="0" maxOccurs="1"/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StartDate xmlns="http://schemas.microsoft.com/sharepoint/v3" xsi:nil="true"/>
    <PublishingExpirationDate xmlns="http://schemas.microsoft.com/sharepoint/v3" xsi:nil="true"/>
    <TaxCatchAll xmlns="a6c533f7-61db-40a9-92cc-7bf39d0de398"/>
    <o606121503634f60aadbd34f286ff3d9 xmlns="a6c533f7-61db-40a9-92cc-7bf39d0de398">
      <Terms xmlns="http://schemas.microsoft.com/office/infopath/2007/PartnerControls"/>
    </o606121503634f60aadbd34f286ff3d9>
    <a60e8a9bb7a5498084be0308f3b51622 xmlns="a6c533f7-61db-40a9-92cc-7bf39d0de398">
      <Terms xmlns="http://schemas.microsoft.com/office/infopath/2007/PartnerControls"/>
    </a60e8a9bb7a5498084be0308f3b51622>
  </documentManagement>
</p:properties>
</file>

<file path=customXml/itemProps1.xml><?xml version="1.0" encoding="utf-8"?>
<ds:datastoreItem xmlns:ds="http://schemas.openxmlformats.org/officeDocument/2006/customXml" ds:itemID="{8C0960AC-A152-41C4-AF16-14D8A4503C1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a6c533f7-61db-40a9-92cc-7bf39d0de39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3D68A60-D36C-4454-B0C8-57B5989B612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0EE8D6D-6E22-464C-B255-3B57F1A599CF}">
  <ds:schemaRefs>
    <ds:schemaRef ds:uri="http://purl.org/dc/terms/"/>
    <ds:schemaRef ds:uri="http://schemas.openxmlformats.org/package/2006/metadata/core-properties"/>
    <ds:schemaRef ds:uri="http://schemas.microsoft.com/office/infopath/2007/PartnerControls"/>
    <ds:schemaRef ds:uri="a6c533f7-61db-40a9-92cc-7bf39d0de398"/>
    <ds:schemaRef ds:uri="http://schemas.microsoft.com/office/2006/documentManagement/types"/>
    <ds:schemaRef ds:uri="http://schemas.microsoft.com/office/2006/metadata/properties"/>
    <ds:schemaRef ds:uri="http://www.w3.org/XML/1998/namespace"/>
    <ds:schemaRef ds:uri="http://schemas.microsoft.com/sharepoint/v3"/>
    <ds:schemaRef ds:uri="http://purl.org/dc/dcmitype/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33988</TotalTime>
  <Words>634</Words>
  <Application>Microsoft Office PowerPoint</Application>
  <PresentationFormat>Widescreen</PresentationFormat>
  <Paragraphs>298</Paragraphs>
  <Slides>22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0" baseType="lpstr">
      <vt:lpstr>Arial Unicode MS</vt:lpstr>
      <vt:lpstr>Arial</vt:lpstr>
      <vt:lpstr>Arial Black</vt:lpstr>
      <vt:lpstr>Calibri</vt:lpstr>
      <vt:lpstr>Calibri Light</vt:lpstr>
      <vt:lpstr>Cambria Math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Henzen 2019</dc:creator>
  <cp:lastModifiedBy>wang</cp:lastModifiedBy>
  <cp:revision>542</cp:revision>
  <dcterms:created xsi:type="dcterms:W3CDTF">2020-06-18T07:37:18Z</dcterms:created>
  <dcterms:modified xsi:type="dcterms:W3CDTF">2022-06-03T10:51:53Z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ocument Category">
    <vt:lpwstr/>
  </property>
  <property fmtid="{D5CDD505-2E9C-101B-9397-08002B2CF9AE}" pid="3" name="ContentTypeId">
    <vt:lpwstr>0x010100EFA123A97E448048BFBD78CBB819861E</vt:lpwstr>
  </property>
  <property fmtid="{D5CDD505-2E9C-101B-9397-08002B2CF9AE}" pid="4" name="The University">
    <vt:lpwstr/>
  </property>
</Properties>
</file>